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79" r:id="rId6"/>
    <p:sldId id="259" r:id="rId7"/>
    <p:sldId id="281" r:id="rId8"/>
    <p:sldId id="282" r:id="rId9"/>
    <p:sldId id="283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68" r:id="rId26"/>
    <p:sldId id="269" r:id="rId27"/>
    <p:sldId id="270" r:id="rId28"/>
    <p:sldId id="284" r:id="rId29"/>
    <p:sldId id="27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753B62-6161-40AA-90F4-6B7001520994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30284D6-4D73-4074-A47A-DEF7E0F01FBC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dirty="0" smtClean="0"/>
            <a:t>Reflexión </a:t>
          </a:r>
          <a:endParaRPr lang="es-ES" dirty="0"/>
        </a:p>
      </dgm:t>
    </dgm:pt>
    <dgm:pt modelId="{CC563D10-EBAA-4660-B6A9-CAA05A7C2997}" type="parTrans" cxnId="{C9784BFB-7003-43FE-B35F-E9B0221F5A11}">
      <dgm:prSet/>
      <dgm:spPr/>
      <dgm:t>
        <a:bodyPr/>
        <a:lstStyle/>
        <a:p>
          <a:endParaRPr lang="es-ES"/>
        </a:p>
      </dgm:t>
    </dgm:pt>
    <dgm:pt modelId="{1AA434EB-C911-45A4-B260-311AD13E2429}" type="sibTrans" cxnId="{C9784BFB-7003-43FE-B35F-E9B0221F5A11}">
      <dgm:prSet/>
      <dgm:spPr/>
      <dgm:t>
        <a:bodyPr/>
        <a:lstStyle/>
        <a:p>
          <a:endParaRPr lang="es-ES"/>
        </a:p>
      </dgm:t>
    </dgm:pt>
    <dgm:pt modelId="{CFEC236C-7B08-45B4-ABC7-0FB34D4F38B9}">
      <dgm:prSet phldrT="[Texto]"/>
      <dgm:spPr/>
      <dgm:t>
        <a:bodyPr/>
        <a:lstStyle/>
        <a:p>
          <a:r>
            <a:rPr lang="es-ES" dirty="0" smtClean="0"/>
            <a:t>1 tesalonicenses 5 :18</a:t>
          </a:r>
          <a:endParaRPr lang="es-ES" dirty="0"/>
        </a:p>
      </dgm:t>
    </dgm:pt>
    <dgm:pt modelId="{91F767BF-ADBC-4909-AD5C-6900075A7A09}" type="parTrans" cxnId="{BBA075A2-1015-4514-A564-91274124E921}">
      <dgm:prSet/>
      <dgm:spPr/>
      <dgm:t>
        <a:bodyPr/>
        <a:lstStyle/>
        <a:p>
          <a:endParaRPr lang="es-ES"/>
        </a:p>
      </dgm:t>
    </dgm:pt>
    <dgm:pt modelId="{5757453F-C1BC-48DC-87DF-DF374F5F7609}" type="sibTrans" cxnId="{BBA075A2-1015-4514-A564-91274124E921}">
      <dgm:prSet/>
      <dgm:spPr/>
      <dgm:t>
        <a:bodyPr/>
        <a:lstStyle/>
        <a:p>
          <a:endParaRPr lang="es-ES"/>
        </a:p>
      </dgm:t>
    </dgm:pt>
    <dgm:pt modelId="{B5F96F4A-2528-4F1C-996B-2F71F1160AEE}">
      <dgm:prSet phldrT="[Texto]"/>
      <dgm:spPr>
        <a:solidFill>
          <a:srgbClr val="00B050"/>
        </a:solidFill>
      </dgm:spPr>
      <dgm:t>
        <a:bodyPr/>
        <a:lstStyle/>
        <a:p>
          <a:r>
            <a:rPr lang="es-ES" dirty="0" smtClean="0"/>
            <a:t>Una actitud importante</a:t>
          </a:r>
          <a:endParaRPr lang="es-ES" dirty="0"/>
        </a:p>
      </dgm:t>
    </dgm:pt>
    <dgm:pt modelId="{A5E20289-AFB6-4486-8227-047005F390BA}" type="parTrans" cxnId="{135CD904-1281-4D5E-AADC-670BCF751CF8}">
      <dgm:prSet/>
      <dgm:spPr/>
      <dgm:t>
        <a:bodyPr/>
        <a:lstStyle/>
        <a:p>
          <a:endParaRPr lang="es-ES"/>
        </a:p>
      </dgm:t>
    </dgm:pt>
    <dgm:pt modelId="{749E3697-9C7C-4AF9-8675-0C2D01D6405F}" type="sibTrans" cxnId="{135CD904-1281-4D5E-AADC-670BCF751CF8}">
      <dgm:prSet/>
      <dgm:spPr/>
      <dgm:t>
        <a:bodyPr/>
        <a:lstStyle/>
        <a:p>
          <a:endParaRPr lang="es-ES"/>
        </a:p>
      </dgm:t>
    </dgm:pt>
    <dgm:pt modelId="{FF421602-E51C-4401-AC7B-9E3B19D25C21}" type="pres">
      <dgm:prSet presAssocID="{AB753B62-6161-40AA-90F4-6B7001520994}" presName="CompostProcess" presStyleCnt="0">
        <dgm:presLayoutVars>
          <dgm:dir/>
          <dgm:resizeHandles val="exact"/>
        </dgm:presLayoutVars>
      </dgm:prSet>
      <dgm:spPr/>
    </dgm:pt>
    <dgm:pt modelId="{3D4379FD-36CE-4374-B143-831E55EB60CF}" type="pres">
      <dgm:prSet presAssocID="{AB753B62-6161-40AA-90F4-6B7001520994}" presName="arrow" presStyleLbl="bgShp" presStyleIdx="0" presStyleCnt="1" custLinFactNeighborX="0" custLinFactNeighborY="-46832"/>
      <dgm:spPr/>
    </dgm:pt>
    <dgm:pt modelId="{DE06245F-1E77-4A23-A975-770B0E23283D}" type="pres">
      <dgm:prSet presAssocID="{AB753B62-6161-40AA-90F4-6B7001520994}" presName="linearProcess" presStyleCnt="0"/>
      <dgm:spPr/>
    </dgm:pt>
    <dgm:pt modelId="{0C361CDE-462A-4447-A990-70187728309F}" type="pres">
      <dgm:prSet presAssocID="{230284D6-4D73-4074-A47A-DEF7E0F01FBC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136D39-65C2-4C62-980D-FEAFEC797545}" type="pres">
      <dgm:prSet presAssocID="{1AA434EB-C911-45A4-B260-311AD13E2429}" presName="sibTrans" presStyleCnt="0"/>
      <dgm:spPr/>
    </dgm:pt>
    <dgm:pt modelId="{B0935ED1-9AEC-434E-BDDD-AEE810453971}" type="pres">
      <dgm:prSet presAssocID="{CFEC236C-7B08-45B4-ABC7-0FB34D4F38B9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3D2EDF-F100-45A2-A199-329871C6DB8E}" type="pres">
      <dgm:prSet presAssocID="{5757453F-C1BC-48DC-87DF-DF374F5F7609}" presName="sibTrans" presStyleCnt="0"/>
      <dgm:spPr/>
    </dgm:pt>
    <dgm:pt modelId="{2179A046-92E1-48F8-839D-B4BDE75B3629}" type="pres">
      <dgm:prSet presAssocID="{B5F96F4A-2528-4F1C-996B-2F71F1160AEE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35CD904-1281-4D5E-AADC-670BCF751CF8}" srcId="{AB753B62-6161-40AA-90F4-6B7001520994}" destId="{B5F96F4A-2528-4F1C-996B-2F71F1160AEE}" srcOrd="2" destOrd="0" parTransId="{A5E20289-AFB6-4486-8227-047005F390BA}" sibTransId="{749E3697-9C7C-4AF9-8675-0C2D01D6405F}"/>
    <dgm:cxn modelId="{BBA075A2-1015-4514-A564-91274124E921}" srcId="{AB753B62-6161-40AA-90F4-6B7001520994}" destId="{CFEC236C-7B08-45B4-ABC7-0FB34D4F38B9}" srcOrd="1" destOrd="0" parTransId="{91F767BF-ADBC-4909-AD5C-6900075A7A09}" sibTransId="{5757453F-C1BC-48DC-87DF-DF374F5F7609}"/>
    <dgm:cxn modelId="{B485E8DF-17AA-4DEA-863E-BDD53EEB2BFC}" type="presOf" srcId="{B5F96F4A-2528-4F1C-996B-2F71F1160AEE}" destId="{2179A046-92E1-48F8-839D-B4BDE75B3629}" srcOrd="0" destOrd="0" presId="urn:microsoft.com/office/officeart/2005/8/layout/hProcess9"/>
    <dgm:cxn modelId="{89FAC39B-61ED-47AA-AEE4-70E3084E53D4}" type="presOf" srcId="{CFEC236C-7B08-45B4-ABC7-0FB34D4F38B9}" destId="{B0935ED1-9AEC-434E-BDDD-AEE810453971}" srcOrd="0" destOrd="0" presId="urn:microsoft.com/office/officeart/2005/8/layout/hProcess9"/>
    <dgm:cxn modelId="{C9784BFB-7003-43FE-B35F-E9B0221F5A11}" srcId="{AB753B62-6161-40AA-90F4-6B7001520994}" destId="{230284D6-4D73-4074-A47A-DEF7E0F01FBC}" srcOrd="0" destOrd="0" parTransId="{CC563D10-EBAA-4660-B6A9-CAA05A7C2997}" sibTransId="{1AA434EB-C911-45A4-B260-311AD13E2429}"/>
    <dgm:cxn modelId="{D4C71DEA-7F78-4F72-A1F8-2622D919F5CD}" type="presOf" srcId="{AB753B62-6161-40AA-90F4-6B7001520994}" destId="{FF421602-E51C-4401-AC7B-9E3B19D25C21}" srcOrd="0" destOrd="0" presId="urn:microsoft.com/office/officeart/2005/8/layout/hProcess9"/>
    <dgm:cxn modelId="{4BD87334-FB17-439D-9710-145D04FAE93A}" type="presOf" srcId="{230284D6-4D73-4074-A47A-DEF7E0F01FBC}" destId="{0C361CDE-462A-4447-A990-70187728309F}" srcOrd="0" destOrd="0" presId="urn:microsoft.com/office/officeart/2005/8/layout/hProcess9"/>
    <dgm:cxn modelId="{C2B8016A-2B97-4BFA-BEBF-AE8CD7D6776E}" type="presParOf" srcId="{FF421602-E51C-4401-AC7B-9E3B19D25C21}" destId="{3D4379FD-36CE-4374-B143-831E55EB60CF}" srcOrd="0" destOrd="0" presId="urn:microsoft.com/office/officeart/2005/8/layout/hProcess9"/>
    <dgm:cxn modelId="{90DFF2F9-2B5D-429B-9719-37FB0945D7A8}" type="presParOf" srcId="{FF421602-E51C-4401-AC7B-9E3B19D25C21}" destId="{DE06245F-1E77-4A23-A975-770B0E23283D}" srcOrd="1" destOrd="0" presId="urn:microsoft.com/office/officeart/2005/8/layout/hProcess9"/>
    <dgm:cxn modelId="{6F53B347-0387-4252-8EB7-900AF8E965B5}" type="presParOf" srcId="{DE06245F-1E77-4A23-A975-770B0E23283D}" destId="{0C361CDE-462A-4447-A990-70187728309F}" srcOrd="0" destOrd="0" presId="urn:microsoft.com/office/officeart/2005/8/layout/hProcess9"/>
    <dgm:cxn modelId="{A24ACB7F-BA59-4A2E-8D2E-ECF8794DD5BB}" type="presParOf" srcId="{DE06245F-1E77-4A23-A975-770B0E23283D}" destId="{3C136D39-65C2-4C62-980D-FEAFEC797545}" srcOrd="1" destOrd="0" presId="urn:microsoft.com/office/officeart/2005/8/layout/hProcess9"/>
    <dgm:cxn modelId="{3AC9C71E-2AED-48D4-BC31-BD93CBBEC13B}" type="presParOf" srcId="{DE06245F-1E77-4A23-A975-770B0E23283D}" destId="{B0935ED1-9AEC-434E-BDDD-AEE810453971}" srcOrd="2" destOrd="0" presId="urn:microsoft.com/office/officeart/2005/8/layout/hProcess9"/>
    <dgm:cxn modelId="{C8BCD774-3702-46FB-BFD4-91B4961755FE}" type="presParOf" srcId="{DE06245F-1E77-4A23-A975-770B0E23283D}" destId="{7C3D2EDF-F100-45A2-A199-329871C6DB8E}" srcOrd="3" destOrd="0" presId="urn:microsoft.com/office/officeart/2005/8/layout/hProcess9"/>
    <dgm:cxn modelId="{CDC3E4A1-7D64-4F83-BAC5-6C54B046B412}" type="presParOf" srcId="{DE06245F-1E77-4A23-A975-770B0E23283D}" destId="{2179A046-92E1-48F8-839D-B4BDE75B362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379FD-36CE-4374-B143-831E55EB60CF}">
      <dsp:nvSpPr>
        <dsp:cNvPr id="0" name=""/>
        <dsp:cNvSpPr/>
      </dsp:nvSpPr>
      <dsp:spPr>
        <a:xfrm>
          <a:off x="788669" y="0"/>
          <a:ext cx="8938260" cy="43513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361CDE-462A-4447-A990-70187728309F}">
      <dsp:nvSpPr>
        <dsp:cNvPr id="0" name=""/>
        <dsp:cNvSpPr/>
      </dsp:nvSpPr>
      <dsp:spPr>
        <a:xfrm>
          <a:off x="3421" y="1305401"/>
          <a:ext cx="3365141" cy="1740535"/>
        </a:xfrm>
        <a:prstGeom prst="roundRect">
          <a:avLst/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Reflexión </a:t>
          </a:r>
          <a:endParaRPr lang="es-ES" sz="3400" kern="1200" dirty="0"/>
        </a:p>
      </dsp:txBody>
      <dsp:txXfrm>
        <a:off x="88387" y="1390367"/>
        <a:ext cx="3195209" cy="1570603"/>
      </dsp:txXfrm>
    </dsp:sp>
    <dsp:sp modelId="{B0935ED1-9AEC-434E-BDDD-AEE810453971}">
      <dsp:nvSpPr>
        <dsp:cNvPr id="0" name=""/>
        <dsp:cNvSpPr/>
      </dsp:nvSpPr>
      <dsp:spPr>
        <a:xfrm>
          <a:off x="3575229" y="1305401"/>
          <a:ext cx="3365141" cy="1740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1 tesalonicenses 5 :18</a:t>
          </a:r>
          <a:endParaRPr lang="es-ES" sz="3400" kern="1200" dirty="0"/>
        </a:p>
      </dsp:txBody>
      <dsp:txXfrm>
        <a:off x="3660195" y="1390367"/>
        <a:ext cx="3195209" cy="1570603"/>
      </dsp:txXfrm>
    </dsp:sp>
    <dsp:sp modelId="{2179A046-92E1-48F8-839D-B4BDE75B3629}">
      <dsp:nvSpPr>
        <dsp:cNvPr id="0" name=""/>
        <dsp:cNvSpPr/>
      </dsp:nvSpPr>
      <dsp:spPr>
        <a:xfrm>
          <a:off x="7147037" y="1305401"/>
          <a:ext cx="3365141" cy="1740535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400" kern="1200" dirty="0" smtClean="0"/>
            <a:t>Una actitud importante</a:t>
          </a:r>
          <a:endParaRPr lang="es-ES" sz="3400" kern="1200" dirty="0"/>
        </a:p>
      </dsp:txBody>
      <dsp:txXfrm>
        <a:off x="7232003" y="1390367"/>
        <a:ext cx="319520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538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786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655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838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52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16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86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661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742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93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71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44BCE-93A6-4853-892F-50CBED6A52AF}" type="datetimeFigureOut">
              <a:rPr lang="en-US" smtClean="0"/>
              <a:t>9/22/2020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C4B79-06B3-40CE-83B4-34BA35C7465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370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es-MX" sz="4400" dirty="0" smtClean="0">
                <a:ln w="0"/>
                <a:solidFill>
                  <a:schemeClr val="accent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Dios les bendiga</a:t>
            </a:r>
            <a:endParaRPr lang="en-US" sz="4400" dirty="0">
              <a:ln w="0"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38305" y="1713300"/>
            <a:ext cx="649040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Bienvenidos</a:t>
            </a:r>
            <a:r>
              <a:rPr lang="es-MX" sz="8800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s-ES" sz="8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27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4326" y="3082199"/>
            <a:ext cx="10515600" cy="1325563"/>
          </a:xfrm>
        </p:spPr>
        <p:txBody>
          <a:bodyPr/>
          <a:lstStyle/>
          <a:p>
            <a:pPr marL="457200" indent="-457200" algn="ctr"/>
            <a:r>
              <a:rPr lang="es-MX" b="1" dirty="0" smtClean="0">
                <a:solidFill>
                  <a:srgbClr val="FF0000"/>
                </a:solidFill>
              </a:rPr>
              <a:t>Socialización a las actividades de finalización </a:t>
            </a:r>
          </a:p>
        </p:txBody>
      </p:sp>
    </p:spTree>
    <p:extLst>
      <p:ext uri="{BB962C8B-B14F-4D97-AF65-F5344CB8AC3E}">
        <p14:creationId xmlns:p14="http://schemas.microsoft.com/office/powerpoint/2010/main" val="254465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2184" t="33304" r="8402" b="8644"/>
          <a:stretch/>
        </p:blipFill>
        <p:spPr>
          <a:xfrm>
            <a:off x="1021080" y="796835"/>
            <a:ext cx="10332720" cy="478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3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284" t="19196" r="8603" b="40625"/>
          <a:stretch/>
        </p:blipFill>
        <p:spPr>
          <a:xfrm>
            <a:off x="1188720" y="1175656"/>
            <a:ext cx="10293532" cy="428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1581" t="20982" r="8503" b="22946"/>
          <a:stretch/>
        </p:blipFill>
        <p:spPr>
          <a:xfrm>
            <a:off x="1097279" y="1306286"/>
            <a:ext cx="10398035" cy="4715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983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81" t="20090" r="7599" b="20982"/>
          <a:stretch/>
        </p:blipFill>
        <p:spPr>
          <a:xfrm>
            <a:off x="1071154" y="783771"/>
            <a:ext cx="10541726" cy="538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5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703" y="2716440"/>
            <a:ext cx="10515600" cy="1325563"/>
          </a:xfrm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</a:rPr>
              <a:t>Sugerencias a las actividades de finalización </a:t>
            </a:r>
            <a:br>
              <a:rPr lang="es-MX" b="1" dirty="0" smtClean="0">
                <a:solidFill>
                  <a:srgbClr val="FF0000"/>
                </a:solidFill>
              </a:rPr>
            </a:b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3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0" y="2442754"/>
            <a:ext cx="10805160" cy="1520871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Socialización de </a:t>
            </a:r>
            <a:r>
              <a:rPr lang="es-MX" dirty="0" smtClean="0">
                <a:solidFill>
                  <a:srgbClr val="FF0000"/>
                </a:solidFill>
              </a:rPr>
              <a:t>una de </a:t>
            </a:r>
            <a:r>
              <a:rPr lang="es-MX" dirty="0">
                <a:solidFill>
                  <a:srgbClr val="FF0000"/>
                </a:solidFill>
              </a:rPr>
              <a:t>las preguntas de la tercera encuesta a estudiantes. </a:t>
            </a:r>
            <a:r>
              <a:rPr lang="es-MX" dirty="0"/>
              <a:t/>
            </a:r>
            <a:br>
              <a:rPr lang="es-MX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028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6000" dirty="0"/>
              <a:t>16. ¿Qué te gustaría que mejorara tu Institución en este proceso virtual en lo que resta del año escolar</a:t>
            </a:r>
            <a:r>
              <a:rPr lang="es-MX" sz="6000" dirty="0" smtClean="0"/>
              <a:t>?</a:t>
            </a:r>
          </a:p>
          <a:p>
            <a:pPr marL="0" indent="0" algn="just">
              <a:buNone/>
            </a:pPr>
            <a:endParaRPr lang="es-MX" sz="6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5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46039"/>
            <a:ext cx="10515600" cy="985928"/>
          </a:xfrm>
        </p:spPr>
        <p:txBody>
          <a:bodyPr/>
          <a:lstStyle/>
          <a:p>
            <a:pPr algn="ctr"/>
            <a:r>
              <a:rPr lang="es-MX" dirty="0" smtClean="0"/>
              <a:t>6°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6942535"/>
              </p:ext>
            </p:extLst>
          </p:nvPr>
        </p:nvGraphicFramePr>
        <p:xfrm>
          <a:off x="326571" y="862150"/>
          <a:ext cx="11390812" cy="59054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0812">
                  <a:extLst>
                    <a:ext uri="{9D8B030D-6E8A-4147-A177-3AD203B41FA5}">
                      <a16:colId xmlns:a16="http://schemas.microsoft.com/office/drawing/2014/main" val="3034260504"/>
                    </a:ext>
                  </a:extLst>
                </a:gridCol>
              </a:tblGrid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Todo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está</a:t>
                      </a:r>
                      <a:r>
                        <a:rPr lang="en-US" sz="2200" dirty="0">
                          <a:effectLst/>
                        </a:rPr>
                        <a:t> </a:t>
                      </a:r>
                      <a:r>
                        <a:rPr lang="en-US" sz="2200" dirty="0" err="1">
                          <a:effectLst/>
                        </a:rPr>
                        <a:t>bien</a:t>
                      </a:r>
                      <a:r>
                        <a:rPr lang="en-US" sz="2200" dirty="0">
                          <a:effectLst/>
                        </a:rPr>
                        <a:t> =11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5281971"/>
                  </a:ext>
                </a:extLst>
              </a:tr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FFFF00"/>
                          </a:solidFill>
                          <a:effectLst/>
                        </a:rPr>
                        <a:t>Dejar más tiempo para subir las tareas = 4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87336370"/>
                  </a:ext>
                </a:extLst>
              </a:tr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 Que los trabajos no sean tan extensos = 4.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9562341"/>
                  </a:ext>
                </a:extLst>
              </a:tr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FFFF00"/>
                          </a:solidFill>
                          <a:effectLst/>
                        </a:rPr>
                        <a:t>Demasiados trabajos para las mismas fechas =2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42041680"/>
                  </a:ext>
                </a:extLst>
              </a:tr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Que no haya desorden en las clases, que no interrumpan al profesor = 2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69731907"/>
                  </a:ext>
                </a:extLst>
              </a:tr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FFFF00"/>
                          </a:solidFill>
                          <a:effectLst/>
                        </a:rPr>
                        <a:t>No mandar tareas tan complicadas = 2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6957355"/>
                  </a:ext>
                </a:extLst>
              </a:tr>
              <a:tr h="64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Que algunos de los docentes no ignoraren los mensajes de </a:t>
                      </a:r>
                      <a:r>
                        <a:rPr lang="es-MX" sz="2200" dirty="0" err="1">
                          <a:effectLst/>
                        </a:rPr>
                        <a:t>whatsapp</a:t>
                      </a:r>
                      <a:r>
                        <a:rPr lang="es-MX" sz="2200" dirty="0">
                          <a:effectLst/>
                        </a:rPr>
                        <a:t>  con el cual se le presenta una pregunta o inquietud y estos nunca responden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41271016"/>
                  </a:ext>
                </a:extLst>
              </a:tr>
              <a:tr h="64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FFFF00"/>
                          </a:solidFill>
                          <a:effectLst/>
                        </a:rPr>
                        <a:t>Recordar normas en el encuentro virtual 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También  una pequeña reflexión antes de iniciar la clase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40977253"/>
                  </a:ext>
                </a:extLst>
              </a:tr>
              <a:tr h="3862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FFFF00"/>
                          </a:solidFill>
                          <a:effectLst/>
                        </a:rPr>
                        <a:t>Que los docentes trataran de contestar los mensajes más rápido por q demoran mucho para hacerlo 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7739218"/>
                  </a:ext>
                </a:extLst>
              </a:tr>
              <a:tr h="64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effectLst/>
                        </a:rPr>
                        <a:t>Que los docentes al realizar la clase silencien los micrófonos para que los alumnos no hablen tanto y dejen que el docente dicte la clase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63163416"/>
                  </a:ext>
                </a:extLst>
              </a:tr>
              <a:tr h="6466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200" dirty="0">
                          <a:solidFill>
                            <a:srgbClr val="FFFF00"/>
                          </a:solidFill>
                          <a:effectLst/>
                        </a:rPr>
                        <a:t>Que  haya más orden  en los  recibimiento  de trabajo  q mandan los trabajos y después no aparecen recibidos </a:t>
                      </a:r>
                      <a:endParaRPr lang="en-US" sz="22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36462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37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46039"/>
            <a:ext cx="10515600" cy="985928"/>
          </a:xfrm>
        </p:spPr>
        <p:txBody>
          <a:bodyPr/>
          <a:lstStyle/>
          <a:p>
            <a:pPr algn="ctr"/>
            <a:r>
              <a:rPr lang="es-MX" dirty="0"/>
              <a:t>7</a:t>
            </a:r>
            <a:r>
              <a:rPr lang="es-MX" dirty="0" smtClean="0"/>
              <a:t>°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744560"/>
              </p:ext>
            </p:extLst>
          </p:nvPr>
        </p:nvGraphicFramePr>
        <p:xfrm>
          <a:off x="418011" y="1071157"/>
          <a:ext cx="11390812" cy="56145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90812">
                  <a:extLst>
                    <a:ext uri="{9D8B030D-6E8A-4147-A177-3AD203B41FA5}">
                      <a16:colId xmlns:a16="http://schemas.microsoft.com/office/drawing/2014/main" val="1772720521"/>
                    </a:ext>
                  </a:extLst>
                </a:gridCol>
              </a:tblGrid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300">
                          <a:effectLst/>
                        </a:rPr>
                        <a:t>Nada, vamos bien =32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26360874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solidFill>
                            <a:srgbClr val="FFFF00"/>
                          </a:solidFill>
                          <a:effectLst/>
                        </a:rPr>
                        <a:t>Que no dejen tareas con muchas preguntas y den más tiempo para así poder realizarlas. =4</a:t>
                      </a:r>
                      <a:endParaRPr lang="en-US" sz="2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22908004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solidFill>
                            <a:schemeClr val="bg1"/>
                          </a:solidFill>
                          <a:effectLst/>
                        </a:rPr>
                        <a:t>Dar un poco más de tiempo para entregar una actividad = 3</a:t>
                      </a:r>
                      <a:endParaRPr lang="en-US" sz="23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6566240"/>
                  </a:ext>
                </a:extLst>
              </a:tr>
              <a:tr h="71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solidFill>
                            <a:srgbClr val="FFFF00"/>
                          </a:solidFill>
                          <a:effectLst/>
                        </a:rPr>
                        <a:t>Lo único es que si pueden bloquear el chat de google </a:t>
                      </a:r>
                      <a:r>
                        <a:rPr lang="es-MX" sz="2300" dirty="0" err="1">
                          <a:solidFill>
                            <a:srgbClr val="FFFF00"/>
                          </a:solidFill>
                          <a:effectLst/>
                        </a:rPr>
                        <a:t>meet</a:t>
                      </a:r>
                      <a:r>
                        <a:rPr lang="es-MX" sz="2300" dirty="0">
                          <a:solidFill>
                            <a:srgbClr val="FFFF00"/>
                          </a:solidFill>
                          <a:effectLst/>
                        </a:rPr>
                        <a:t> porque los alumnos se distraen mucho escribiendo, lo demás me parece muy bien hasta el momento</a:t>
                      </a:r>
                      <a:endParaRPr lang="en-US" sz="2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6352429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effectLst/>
                        </a:rPr>
                        <a:t>Que cada profesor en su asignatura informe la calificación o lo que le hace falta al alumno </a:t>
                      </a:r>
                      <a:endParaRPr lang="en-US" sz="2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57222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solidFill>
                            <a:srgbClr val="FFFF00"/>
                          </a:solidFill>
                          <a:effectLst/>
                        </a:rPr>
                        <a:t>Que todos los profesores graben las clases </a:t>
                      </a:r>
                      <a:endParaRPr lang="en-US" sz="2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35340177"/>
                  </a:ext>
                </a:extLst>
              </a:tr>
              <a:tr h="1080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>
                          <a:effectLst/>
                        </a:rPr>
                        <a:t>Algunos docentes no devuelvan los talleres para saber en dónde nos equivocamos, porque solo dicen la nota y si nos equivocamos, no tenemos como verificar el error. y esto hace parte del proceso de retroalimentación del aprendizaje     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5238584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solidFill>
                            <a:srgbClr val="FFFF00"/>
                          </a:solidFill>
                          <a:effectLst/>
                        </a:rPr>
                        <a:t>Que no hagan tantas clase virtuales</a:t>
                      </a:r>
                      <a:endParaRPr lang="en-US" sz="2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75778852"/>
                  </a:ext>
                </a:extLst>
              </a:tr>
              <a:tr h="7148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>
                          <a:effectLst/>
                        </a:rPr>
                        <a:t>Que las clases sean más cortas por qué a veces nos coge el tiempo y en seguida nos tenemos que conectar a la otra  </a:t>
                      </a:r>
                      <a:endParaRPr lang="en-US" sz="2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860468"/>
                  </a:ext>
                </a:extLst>
              </a:tr>
              <a:tr h="4270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300" dirty="0">
                          <a:solidFill>
                            <a:srgbClr val="FFFF00"/>
                          </a:solidFill>
                          <a:effectLst/>
                        </a:rPr>
                        <a:t>Que las copias lleguen más claras en todas las asignaturas</a:t>
                      </a:r>
                      <a:endParaRPr lang="en-US" sz="23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9358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402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430031"/>
            <a:ext cx="9144000" cy="980757"/>
          </a:xfrm>
        </p:spPr>
        <p:txBody>
          <a:bodyPr/>
          <a:lstStyle/>
          <a:p>
            <a:r>
              <a:rPr lang="es-MX" b="1" dirty="0" smtClean="0">
                <a:solidFill>
                  <a:srgbClr val="7030A0"/>
                </a:solidFill>
              </a:rPr>
              <a:t>Agenda</a:t>
            </a:r>
            <a:r>
              <a:rPr lang="es-MX" dirty="0" smtClean="0"/>
              <a:t>  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1463039"/>
            <a:ext cx="9144000" cy="5003075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Oración</a:t>
            </a:r>
          </a:p>
          <a:p>
            <a:pPr marL="457200" indent="-457200" algn="l">
              <a:buFont typeface="Arial" panose="020B0604020202020204" pitchFamily="34" charset="0"/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Logros laborales y ciudadanos 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Socialización a las actividades de finalización 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Sugerencias a las actividades de finalización 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Socialización </a:t>
            </a:r>
            <a:r>
              <a:rPr lang="es-MX" sz="2800" dirty="0" smtClean="0">
                <a:latin typeface="Britannic Bold" panose="020B0903060703020204" pitchFamily="34" charset="0"/>
              </a:rPr>
              <a:t>de </a:t>
            </a:r>
            <a:r>
              <a:rPr lang="es-MX" sz="2800" smtClean="0">
                <a:latin typeface="Britannic Bold" panose="020B0903060703020204" pitchFamily="34" charset="0"/>
              </a:rPr>
              <a:t>las respuesta a</a:t>
            </a:r>
            <a:r>
              <a:rPr lang="es-MX" sz="2800" smtClean="0">
                <a:latin typeface="Britannic Bold" panose="020B0903060703020204" pitchFamily="34" charset="0"/>
              </a:rPr>
              <a:t> una de las </a:t>
            </a:r>
            <a:r>
              <a:rPr lang="es-MX" sz="2800" dirty="0" smtClean="0">
                <a:latin typeface="Britannic Bold" panose="020B0903060703020204" pitchFamily="34" charset="0"/>
              </a:rPr>
              <a:t>preguntas de la tercera encuesta a estudiantes. 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Sugerencias para el escaneo de actividades.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Pre - matricula 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Reflexión </a:t>
            </a:r>
          </a:p>
          <a:p>
            <a:pPr marL="457200" indent="-457200" algn="l">
              <a:buAutoNum type="arabicPeriod"/>
            </a:pPr>
            <a:r>
              <a:rPr lang="es-MX" sz="2800" dirty="0" smtClean="0">
                <a:latin typeface="Britannic Bold" panose="020B0903060703020204" pitchFamily="34" charset="0"/>
              </a:rPr>
              <a:t>Varios </a:t>
            </a:r>
            <a:endParaRPr lang="en-US" sz="2800" dirty="0">
              <a:latin typeface="Britannic Bold" panose="020B09030607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25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-19276"/>
            <a:ext cx="10515600" cy="985928"/>
          </a:xfrm>
        </p:spPr>
        <p:txBody>
          <a:bodyPr/>
          <a:lstStyle/>
          <a:p>
            <a:pPr algn="ctr"/>
            <a:r>
              <a:rPr lang="es-MX" dirty="0" smtClean="0"/>
              <a:t>8°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562148"/>
              </p:ext>
            </p:extLst>
          </p:nvPr>
        </p:nvGraphicFramePr>
        <p:xfrm>
          <a:off x="300445" y="692333"/>
          <a:ext cx="11312434" cy="614839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12434">
                  <a:extLst>
                    <a:ext uri="{9D8B030D-6E8A-4147-A177-3AD203B41FA5}">
                      <a16:colId xmlns:a16="http://schemas.microsoft.com/office/drawing/2014/main" val="1226995782"/>
                    </a:ext>
                  </a:extLst>
                </a:gridCol>
              </a:tblGrid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Nada, todo bien = 15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2627774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no pongan tantas tareas = 4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8420051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Que no pongan actividades tan seguido =2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2938104"/>
                  </a:ext>
                </a:extLst>
              </a:tr>
              <a:tr h="556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algunos profesores estén más pendientes a las actividades que se le envían para que después no salga la materia perdida.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24151061"/>
                  </a:ext>
                </a:extLst>
              </a:tr>
              <a:tr h="556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Que se plantee bien las clases para evitar las improvisaciones como son en varias ocasiones las clases en horas de la tarde 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27011270"/>
                  </a:ext>
                </a:extLst>
              </a:tr>
              <a:tr h="8403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Una de las cosas que quiero que mejoren en este proceso virtual es que no dejen exposiciones en clases virtuales, porque a algunos alumnos se les "daña" la cámara y siempre leen toda la exposición y otra cosa que quería mencionar es que no dejen trabajos tan extensos.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64936093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no me gusta que nos manden hacer vídeos.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23652268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mostrarán las calificaciones a tiempo para saber que nota se sacó el alumno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7586918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Que los de bachillerato no diéramos clase en la tarde apenas en la mañana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21022563"/>
                  </a:ext>
                </a:extLst>
              </a:tr>
              <a:tr h="556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los profesores sean más receptivos a las inquietudes y sugerencias de estudiantes y padres de familia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06621742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>
                          <a:effectLst/>
                        </a:rPr>
                        <a:t>Que los profesores no manden trabajos por imágenes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44001172"/>
                  </a:ext>
                </a:extLst>
              </a:tr>
              <a:tr h="5560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Me gustaría que todos tuviéramos la posibilidad de participar en las clases virtualmente para que así podamos entender los temas dados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2738670"/>
                  </a:ext>
                </a:extLst>
              </a:tr>
              <a:tr h="3321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Que diéramos las clases en un horario siempre igual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330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5656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-19276"/>
            <a:ext cx="10515600" cy="985928"/>
          </a:xfrm>
        </p:spPr>
        <p:txBody>
          <a:bodyPr/>
          <a:lstStyle/>
          <a:p>
            <a:pPr algn="ctr"/>
            <a:r>
              <a:rPr lang="es-MX" dirty="0"/>
              <a:t>9</a:t>
            </a:r>
            <a:r>
              <a:rPr lang="es-MX" dirty="0" smtClean="0"/>
              <a:t>°</a:t>
            </a:r>
            <a:endParaRPr lang="en-US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8001344"/>
              </p:ext>
            </p:extLst>
          </p:nvPr>
        </p:nvGraphicFramePr>
        <p:xfrm>
          <a:off x="496389" y="966646"/>
          <a:ext cx="11247120" cy="56039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47120">
                  <a:extLst>
                    <a:ext uri="{9D8B030D-6E8A-4147-A177-3AD203B41FA5}">
                      <a16:colId xmlns:a16="http://schemas.microsoft.com/office/drawing/2014/main" val="3268638641"/>
                    </a:ext>
                  </a:extLst>
                </a:gridCol>
              </a:tblGrid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Nada, todo está bien = 14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78213124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no demorara las clase más de 1 hora =3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3353160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Dejar más tiempo para entregar los deberes =2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3032815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Pues qué no monten muchas tareas =2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03667903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Que todos los docentes trabajen por </a:t>
                      </a:r>
                      <a:r>
                        <a:rPr lang="es-MX" sz="2000" dirty="0" err="1">
                          <a:effectLst/>
                        </a:rPr>
                        <a:t>clasroom</a:t>
                      </a:r>
                      <a:r>
                        <a:rPr lang="es-MX" sz="2000" dirty="0">
                          <a:effectLst/>
                        </a:rPr>
                        <a:t> ya que hay algunos que no están trabajando.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8471674"/>
                  </a:ext>
                </a:extLst>
              </a:tr>
              <a:tr h="70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Me gustaría que no dejaran tareas los fines de semana, si uno tiene alguna duda no puede comunicarse con los profesores porque no están en horario  de atención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2975589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Que el profesor de biología haga clases virtuales, pues hasta ahora no hemos tenido el primero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328821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las clases sean más dinámicas que integren mini tareas de acuerdo a la guía que realizaremos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9755378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La conectividad de los profesores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0531779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las actividades sean más flexible, debido que a veces se nos cae el internet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92260500"/>
                  </a:ext>
                </a:extLst>
              </a:tr>
              <a:tr h="702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Que dieran más clases y menos tareas, porque hay profesores dejan tarea y no explica sobre el ese tema, solo hay unos pocos que hacen eso.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42311752"/>
                  </a:ext>
                </a:extLst>
              </a:tr>
              <a:tr h="4198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todos los profesores nos notifiquen por WhatsApp cada vez que suban un trabajo 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178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398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-19276"/>
            <a:ext cx="10515600" cy="985928"/>
          </a:xfrm>
        </p:spPr>
        <p:txBody>
          <a:bodyPr/>
          <a:lstStyle/>
          <a:p>
            <a:pPr algn="ctr"/>
            <a:r>
              <a:rPr lang="es-MX" dirty="0" smtClean="0"/>
              <a:t>10°</a:t>
            </a:r>
            <a:endParaRPr lang="en-US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289879"/>
              </p:ext>
            </p:extLst>
          </p:nvPr>
        </p:nvGraphicFramePr>
        <p:xfrm>
          <a:off x="764176" y="1162594"/>
          <a:ext cx="10691949" cy="551493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91949">
                  <a:extLst>
                    <a:ext uri="{9D8B030D-6E8A-4147-A177-3AD203B41FA5}">
                      <a16:colId xmlns:a16="http://schemas.microsoft.com/office/drawing/2014/main" val="1190313023"/>
                    </a:ext>
                  </a:extLst>
                </a:gridCol>
              </a:tblGrid>
              <a:tr h="498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Nada, </a:t>
                      </a:r>
                      <a:r>
                        <a:rPr lang="en-US" sz="2400" dirty="0" err="1">
                          <a:effectLst/>
                        </a:rPr>
                        <a:t>todo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esta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bien</a:t>
                      </a:r>
                      <a:r>
                        <a:rPr lang="en-US" sz="2400" dirty="0">
                          <a:effectLst/>
                        </a:rPr>
                        <a:t> = 25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4179400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Que los profesores no nos dejen tantas tareas = 7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0735464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Que los profesores contesten los mensajes a tiempo, y que tengan algo de paciencia hacia nosotros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5537374"/>
                  </a:ext>
                </a:extLst>
              </a:tr>
              <a:tr h="83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Que hicieran uso de más aplicaciones para que los estudiantes no sientan una monotonía por qué eso los hace desinteresarse en las clases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6711972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Que cuando lo profesores no vayan a dar clase que avisen ya que uno los queda esperando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73538135"/>
                  </a:ext>
                </a:extLst>
              </a:tr>
              <a:tr h="83510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Me gustaría que los profesores no pusieran tantos trabajos extensos ya que uno también presenta ciertas ocupaciones en la casa y además hay más asignaturas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93838945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Que los docentes (algunos) entreguen las notas de los trabajos luego de ser calificada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5827451"/>
                  </a:ext>
                </a:extLst>
              </a:tr>
              <a:tr h="49887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Más atención a los estudiantes 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478098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3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-19276"/>
            <a:ext cx="10515600" cy="985928"/>
          </a:xfrm>
        </p:spPr>
        <p:txBody>
          <a:bodyPr/>
          <a:lstStyle/>
          <a:p>
            <a:pPr algn="ctr"/>
            <a:r>
              <a:rPr lang="es-MX" dirty="0" smtClean="0"/>
              <a:t>11°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52780"/>
              </p:ext>
            </p:extLst>
          </p:nvPr>
        </p:nvGraphicFramePr>
        <p:xfrm>
          <a:off x="486591" y="705397"/>
          <a:ext cx="11070772" cy="61965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0772">
                  <a:extLst>
                    <a:ext uri="{9D8B030D-6E8A-4147-A177-3AD203B41FA5}">
                      <a16:colId xmlns:a16="http://schemas.microsoft.com/office/drawing/2014/main" val="2852595135"/>
                    </a:ext>
                  </a:extLst>
                </a:gridCol>
              </a:tblGrid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Nada lo están haciendo bien = 9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058731050"/>
                  </a:ext>
                </a:extLst>
              </a:tr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La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cantidad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de </a:t>
                      </a:r>
                      <a:r>
                        <a:rPr lang="en-US" sz="2000" dirty="0" err="1">
                          <a:solidFill>
                            <a:srgbClr val="FFFF00"/>
                          </a:solidFill>
                          <a:effectLst/>
                        </a:rPr>
                        <a:t>trabajo</a:t>
                      </a:r>
                      <a:r>
                        <a:rPr lang="en-US" sz="2000" dirty="0">
                          <a:solidFill>
                            <a:srgbClr val="FFFF00"/>
                          </a:solidFill>
                          <a:effectLst/>
                        </a:rPr>
                        <a:t> = 3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785504530"/>
                  </a:ext>
                </a:extLst>
              </a:tr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Pienso que en estos momentos no es conveniente hacer evaluaciones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183494996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coloquen 15 días para realizar el trabajo y de que no pongan exámenes ya que este medio no lo amerita.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302102626"/>
                  </a:ext>
                </a:extLst>
              </a:tr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Dar semanas de repaso a estudiar y no solo por una clase una tarea.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903739934"/>
                  </a:ext>
                </a:extLst>
              </a:tr>
              <a:tr h="8525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 smtClean="0">
                          <a:solidFill>
                            <a:srgbClr val="FFFF00"/>
                          </a:solidFill>
                          <a:effectLst/>
                        </a:rPr>
                        <a:t>Yo </a:t>
                      </a: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opino que tienen que tener un poco de flexibilidad ya que a veces los estudiantes nos sentimos un poco estresados porque se acumulan trabajos, también que hay materias que son digamos que hay que dedicarle tiempo y hacen exámenes no estoy de acuerdo con ella ya que por lo que estamos pasando creo que no se presta y mucho menos virtual ya que si presencial a veces se hacía difícil, yo creo que en esos aspectos hay que mejorar el proceso.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000459550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Los horarios para subir guías, los profesores envían guías a cualquier hora del día hasta en la noche, sábados, domingos, festivos.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036267279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solidFill>
                            <a:srgbClr val="FFFF00"/>
                          </a:solidFill>
                          <a:effectLst/>
                        </a:rPr>
                        <a:t>Que tengan más comprensión a la hora de colocar las actividades  ( me refiero al tiempo) ya que de todas las asignatura nos colocan tareas y a veces no da tiempo de entregar el día estipulado</a:t>
                      </a:r>
                      <a:endParaRPr lang="en-US" sz="20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3378205503"/>
                  </a:ext>
                </a:extLst>
              </a:tr>
              <a:tr h="6805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Y que no se dicten clases por las tardes ya que en las tardes nos corresponden realizar la </a:t>
                      </a:r>
                      <a:endParaRPr lang="en-US" sz="20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000" dirty="0">
                          <a:effectLst/>
                        </a:rPr>
                        <a:t>puesto que en mi caso tengo dos hermanos y los tres compartimos el mismo dispositivo hasta exámenes hemos realizado al mismo tiempo... Por lo tanto que sean conscientes de que no todos somos hijos únicos y que los dispositivos lo utiliza uno solo... </a:t>
                      </a:r>
                      <a:r>
                        <a:rPr lang="en-US" sz="2000" dirty="0">
                          <a:effectLst/>
                        </a:rPr>
                        <a:t>Gracias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3033119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091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4177" y="-19276"/>
            <a:ext cx="10515600" cy="985928"/>
          </a:xfrm>
        </p:spPr>
        <p:txBody>
          <a:bodyPr/>
          <a:lstStyle/>
          <a:p>
            <a:pPr algn="ctr"/>
            <a:r>
              <a:rPr lang="es-MX" dirty="0" smtClean="0"/>
              <a:t>11°</a:t>
            </a:r>
            <a:endParaRPr lang="en-U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992972"/>
              </p:ext>
            </p:extLst>
          </p:nvPr>
        </p:nvGraphicFramePr>
        <p:xfrm>
          <a:off x="486591" y="705397"/>
          <a:ext cx="11070772" cy="58702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070772">
                  <a:extLst>
                    <a:ext uri="{9D8B030D-6E8A-4147-A177-3AD203B41FA5}">
                      <a16:colId xmlns:a16="http://schemas.microsoft.com/office/drawing/2014/main" val="2852595135"/>
                    </a:ext>
                  </a:extLst>
                </a:gridCol>
              </a:tblGrid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Que las clases sean más interactivas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644003543"/>
                  </a:ext>
                </a:extLst>
              </a:tr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En ser más flexibles a la hora de poner trabajos  y ocupar el horario académico.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479046567"/>
                  </a:ext>
                </a:extLst>
              </a:tr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Ser más flexibles con los estudiantes 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034132373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Qué se manejará un poco la flexibilidad, más con los grado 11, este proceso ha sido un poco abrumador, solo esperamos comprensión por parte de los directivos docentes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766471990"/>
                  </a:ext>
                </a:extLst>
              </a:tr>
              <a:tr h="1952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Más dinámica al momento de las clases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993876422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Me gustaría que se enfocará en estos últimos periodos a preguntas tipo ICFES y que fueran un tanto más exigentes en sus trabajos , para poder avanzar más rápido en los temas.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2761982130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La calidad de las clases por qué es un poco fastidioso no entender y que escuche entrecortado y se vea borroso.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029764517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solidFill>
                            <a:srgbClr val="FFFF00"/>
                          </a:solidFill>
                          <a:effectLst/>
                        </a:rPr>
                        <a:t>que a los docentes no se les olvide la flexibilidad a la hora de trabajar porque muchas veces se nos dificultan realizar el cumplimiento de algunas actividades</a:t>
                      </a:r>
                      <a:endParaRPr lang="en-US" sz="2400" dirty="0">
                        <a:solidFill>
                          <a:srgbClr val="FFFF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910981141"/>
                  </a:ext>
                </a:extLst>
              </a:tr>
              <a:tr h="3365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2400" dirty="0">
                          <a:effectLst/>
                        </a:rPr>
                        <a:t>A veces por problemas con el Wifi </a:t>
                      </a:r>
                      <a:r>
                        <a:rPr lang="es-MX" sz="2400" dirty="0" smtClean="0">
                          <a:effectLst/>
                        </a:rPr>
                        <a:t>no se puede </a:t>
                      </a:r>
                      <a:r>
                        <a:rPr lang="es-MX" sz="2400" dirty="0">
                          <a:effectLst/>
                        </a:rPr>
                        <a:t>entrar a algunas clases y algunos profes se enojan y dicen que </a:t>
                      </a:r>
                      <a:r>
                        <a:rPr lang="es-MX" sz="2400" dirty="0" smtClean="0">
                          <a:effectLst/>
                        </a:rPr>
                        <a:t> </a:t>
                      </a:r>
                      <a:r>
                        <a:rPr lang="es-MX" sz="2400" dirty="0">
                          <a:effectLst/>
                        </a:rPr>
                        <a:t>no me tendrán en cuenta </a:t>
                      </a:r>
                      <a:r>
                        <a:rPr lang="es-MX" sz="2400" baseline="0" dirty="0" smtClean="0">
                          <a:effectLst/>
                        </a:rPr>
                        <a:t> por </a:t>
                      </a:r>
                      <a:r>
                        <a:rPr lang="es-MX" sz="2400" dirty="0" smtClean="0">
                          <a:effectLst/>
                        </a:rPr>
                        <a:t>la </a:t>
                      </a:r>
                      <a:r>
                        <a:rPr lang="es-MX" sz="2400" dirty="0">
                          <a:effectLst/>
                        </a:rPr>
                        <a:t>participación.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282" marR="53282" marT="0" marB="0" anchor="b"/>
                </a:tc>
                <a:extLst>
                  <a:ext uri="{0D108BD9-81ED-4DB2-BD59-A6C34878D82A}">
                    <a16:rowId xmlns:a16="http://schemas.microsoft.com/office/drawing/2014/main" val="1287627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90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s-MX" sz="4800" dirty="0" smtClean="0">
                <a:solidFill>
                  <a:srgbClr val="FF0000"/>
                </a:solidFill>
              </a:rPr>
              <a:t>Intervención con relación a las sugerencias de los estudiantes</a:t>
            </a:r>
          </a:p>
          <a:p>
            <a:pPr marL="0" indent="0" algn="just">
              <a:buNone/>
            </a:pPr>
            <a:endParaRPr lang="es-MX" sz="36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63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32857"/>
            <a:ext cx="10361022" cy="2409145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>
                <a:solidFill>
                  <a:srgbClr val="FF0000"/>
                </a:solidFill>
              </a:rPr>
              <a:t>Sugerencias para el escaneo de actividades.</a:t>
            </a:r>
            <a:br>
              <a:rPr lang="es-MX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50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1632857"/>
            <a:ext cx="10361022" cy="2409145"/>
          </a:xfrm>
        </p:spPr>
        <p:txBody>
          <a:bodyPr>
            <a:noAutofit/>
          </a:bodyPr>
          <a:lstStyle/>
          <a:p>
            <a:pPr algn="ctr"/>
            <a:r>
              <a:rPr lang="es-MX" sz="5400" b="1" dirty="0" smtClean="0"/>
              <a:t>Pre - matricula </a:t>
            </a:r>
            <a:r>
              <a:rPr lang="es-MX" sz="5400" b="1" dirty="0"/>
              <a:t/>
            </a:r>
            <a:br>
              <a:rPr lang="es-MX" sz="5400" b="1" dirty="0"/>
            </a:br>
            <a:r>
              <a:rPr lang="es-MX" sz="5400" b="1" dirty="0">
                <a:solidFill>
                  <a:srgbClr val="FF0000"/>
                </a:solidFill>
              </a:rPr>
              <a:t/>
            </a:r>
            <a:br>
              <a:rPr lang="es-MX" sz="5400" b="1" dirty="0">
                <a:solidFill>
                  <a:srgbClr val="FF0000"/>
                </a:solidFill>
              </a:rPr>
            </a:br>
            <a:endParaRPr lang="en-US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16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95018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MX" b="1" dirty="0" smtClean="0"/>
              <a:t>Dad </a:t>
            </a:r>
            <a:r>
              <a:rPr lang="es-MX" b="1" dirty="0"/>
              <a:t>gracias en todo, porque esta es la voluntad de Dios para con vosotros en Cristo Jesús.</a:t>
            </a:r>
            <a:endParaRPr lang="en-U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7342698"/>
              </p:ext>
            </p:extLst>
          </p:nvPr>
        </p:nvGraphicFramePr>
        <p:xfrm>
          <a:off x="838200" y="598850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825145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52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s-MX" sz="6600" b="1" dirty="0" smtClean="0">
                <a:solidFill>
                  <a:srgbClr val="FF0000"/>
                </a:solidFill>
              </a:rPr>
              <a:t/>
            </a:r>
            <a:br>
              <a:rPr lang="es-MX" sz="6600" b="1" dirty="0" smtClean="0">
                <a:solidFill>
                  <a:srgbClr val="FF0000"/>
                </a:solidFill>
              </a:rPr>
            </a:br>
            <a:r>
              <a:rPr lang="es-MX" sz="6600" b="1" dirty="0" smtClean="0">
                <a:solidFill>
                  <a:srgbClr val="FF0000"/>
                </a:solidFill>
              </a:rPr>
              <a:t>Varios </a:t>
            </a:r>
            <a:r>
              <a:rPr lang="en-US" sz="6600" b="1" dirty="0">
                <a:solidFill>
                  <a:srgbClr val="FF0000"/>
                </a:solidFill>
              </a:rPr>
              <a:t/>
            </a:r>
            <a:br>
              <a:rPr lang="en-US" sz="6600" b="1" dirty="0">
                <a:solidFill>
                  <a:srgbClr val="FF0000"/>
                </a:solidFill>
              </a:rPr>
            </a:br>
            <a:endParaRPr lang="en-US" sz="6600" b="1" dirty="0">
              <a:solidFill>
                <a:srgbClr val="FF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sz="4800" dirty="0" smtClean="0"/>
              <a:t>1. Salones destruidos y no reparados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27295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Logros laborales y ciudadanos 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46" y="1027906"/>
            <a:ext cx="11600787" cy="535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Logros laborales y ciudadanos </a:t>
            </a:r>
            <a:b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33" y="1018903"/>
            <a:ext cx="11798744" cy="583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2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Logros laborales y ciudadanos </a:t>
            </a:r>
            <a:b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18944"/>
          <a:stretch/>
        </p:blipFill>
        <p:spPr>
          <a:xfrm>
            <a:off x="1159142" y="1149532"/>
            <a:ext cx="10095257" cy="555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52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Logros laborales y ciudadanos 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t="19375"/>
          <a:stretch/>
        </p:blipFill>
        <p:spPr>
          <a:xfrm>
            <a:off x="267638" y="1267097"/>
            <a:ext cx="11410556" cy="517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61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Logros laborales y ciudadanos 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b="34467"/>
          <a:stretch/>
        </p:blipFill>
        <p:spPr>
          <a:xfrm>
            <a:off x="0" y="1005839"/>
            <a:ext cx="11965578" cy="5225143"/>
          </a:xfrm>
          <a:prstGeom prst="rect">
            <a:avLst/>
          </a:prstGeom>
        </p:spPr>
      </p:pic>
      <p:sp>
        <p:nvSpPr>
          <p:cNvPr id="5" name="Flecha izquierda 4"/>
          <p:cNvSpPr/>
          <p:nvPr/>
        </p:nvSpPr>
        <p:spPr>
          <a:xfrm>
            <a:off x="5251269" y="4911635"/>
            <a:ext cx="1815737" cy="2351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79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solidFill>
                  <a:schemeClr val="accent2">
                    <a:lumMod val="75000"/>
                  </a:schemeClr>
                </a:solidFill>
              </a:rPr>
              <a:t>Logros laborales y ciudadanos </a:t>
            </a:r>
            <a:r>
              <a:rPr lang="es-MX" dirty="0" smtClean="0"/>
              <a:t/>
            </a:r>
            <a:br>
              <a:rPr lang="es-MX" dirty="0" smtClean="0"/>
            </a:br>
            <a:endParaRPr lang="en-U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52" y="143690"/>
            <a:ext cx="11832296" cy="6508727"/>
          </a:xfrm>
          <a:prstGeom prst="rect">
            <a:avLst/>
          </a:prstGeom>
        </p:spPr>
      </p:pic>
      <p:sp>
        <p:nvSpPr>
          <p:cNvPr id="7" name="Flecha izquierda 6"/>
          <p:cNvSpPr/>
          <p:nvPr/>
        </p:nvSpPr>
        <p:spPr>
          <a:xfrm rot="19798289">
            <a:off x="4441371" y="2612571"/>
            <a:ext cx="1005840" cy="313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lecha izquierda 7"/>
          <p:cNvSpPr/>
          <p:nvPr/>
        </p:nvSpPr>
        <p:spPr>
          <a:xfrm rot="19798289">
            <a:off x="3653245" y="3783874"/>
            <a:ext cx="1005840" cy="31350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echa izquierda 8"/>
          <p:cNvSpPr/>
          <p:nvPr/>
        </p:nvSpPr>
        <p:spPr>
          <a:xfrm rot="19798289">
            <a:off x="9296400" y="5050971"/>
            <a:ext cx="1005840" cy="313509"/>
          </a:xfrm>
          <a:prstGeom prst="lef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adroTexto 9"/>
          <p:cNvSpPr txBox="1"/>
          <p:nvPr/>
        </p:nvSpPr>
        <p:spPr>
          <a:xfrm>
            <a:off x="5551714" y="2286000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4670027" y="3413316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2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10206446" y="4635668"/>
            <a:ext cx="43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2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412" y="156754"/>
            <a:ext cx="11621536" cy="651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63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1473</Words>
  <Application>Microsoft Office PowerPoint</Application>
  <PresentationFormat>Panorámica</PresentationFormat>
  <Paragraphs>115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5" baseType="lpstr">
      <vt:lpstr>Arial</vt:lpstr>
      <vt:lpstr>Britannic Bold</vt:lpstr>
      <vt:lpstr>Calibri</vt:lpstr>
      <vt:lpstr>Calibri Light</vt:lpstr>
      <vt:lpstr>Times New Roman</vt:lpstr>
      <vt:lpstr>Tema de Office</vt:lpstr>
      <vt:lpstr>Presentación de PowerPoint</vt:lpstr>
      <vt:lpstr>Agenda  </vt:lpstr>
      <vt:lpstr>Logros laborales y ciudadanos  </vt:lpstr>
      <vt:lpstr>Logros laborales y ciudadanos  </vt:lpstr>
      <vt:lpstr>Logros laborales y ciudadanos  </vt:lpstr>
      <vt:lpstr>Logros laborales y ciudadanos  </vt:lpstr>
      <vt:lpstr>Logros laborales y ciudadanos  </vt:lpstr>
      <vt:lpstr>Logros laborales y ciudadanos  </vt:lpstr>
      <vt:lpstr>Presentación de PowerPoint</vt:lpstr>
      <vt:lpstr>Socialización a las actividades de finalización </vt:lpstr>
      <vt:lpstr>Presentación de PowerPoint</vt:lpstr>
      <vt:lpstr>Presentación de PowerPoint</vt:lpstr>
      <vt:lpstr>Presentación de PowerPoint</vt:lpstr>
      <vt:lpstr>Presentación de PowerPoint</vt:lpstr>
      <vt:lpstr>Sugerencias a las actividades de finalización  </vt:lpstr>
      <vt:lpstr>Socialización de una de las preguntas de la tercera encuesta a estudiantes.  </vt:lpstr>
      <vt:lpstr>Presentación de PowerPoint</vt:lpstr>
      <vt:lpstr>6°</vt:lpstr>
      <vt:lpstr>7°</vt:lpstr>
      <vt:lpstr>8°</vt:lpstr>
      <vt:lpstr>9°</vt:lpstr>
      <vt:lpstr>10°</vt:lpstr>
      <vt:lpstr>11°</vt:lpstr>
      <vt:lpstr>11°</vt:lpstr>
      <vt:lpstr>Presentación de PowerPoint</vt:lpstr>
      <vt:lpstr>Sugerencias para el escaneo de actividades. </vt:lpstr>
      <vt:lpstr>Pre - matricula   </vt:lpstr>
      <vt:lpstr>Dad gracias en todo, porque esta es la voluntad de Dios para con vosotros en Cristo Jesús.</vt:lpstr>
      <vt:lpstr> Varios  </vt:lpstr>
    </vt:vector>
  </TitlesOfParts>
  <Company>InKulpado666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</dc:title>
  <dc:creator>user</dc:creator>
  <cp:lastModifiedBy>user</cp:lastModifiedBy>
  <cp:revision>27</cp:revision>
  <dcterms:created xsi:type="dcterms:W3CDTF">2020-09-18T22:57:04Z</dcterms:created>
  <dcterms:modified xsi:type="dcterms:W3CDTF">2020-09-22T16:09:19Z</dcterms:modified>
</cp:coreProperties>
</file>