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2" r:id="rId22"/>
    <p:sldId id="283" r:id="rId23"/>
    <p:sldId id="284" r:id="rId24"/>
    <p:sldId id="285" r:id="rId25"/>
    <p:sldId id="286" r:id="rId26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59526-EE1A-41BB-A4C9-98A6292AF64C}" type="datetimeFigureOut">
              <a:rPr lang="es-CO" smtClean="0"/>
              <a:t>16/08/2020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C0056-03D6-4EDC-951F-03289CB32CD6}" type="slidenum">
              <a:rPr lang="es-CO" smtClean="0"/>
              <a:t>‹Nº›</a:t>
            </a:fld>
            <a:endParaRPr lang="es-C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59526-EE1A-41BB-A4C9-98A6292AF64C}" type="datetimeFigureOut">
              <a:rPr lang="es-CO" smtClean="0"/>
              <a:t>16/08/2020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C0056-03D6-4EDC-951F-03289CB32CD6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59526-EE1A-41BB-A4C9-98A6292AF64C}" type="datetimeFigureOut">
              <a:rPr lang="es-CO" smtClean="0"/>
              <a:t>16/08/2020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C0056-03D6-4EDC-951F-03289CB32CD6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59526-EE1A-41BB-A4C9-98A6292AF64C}" type="datetimeFigureOut">
              <a:rPr lang="es-CO" smtClean="0"/>
              <a:t>16/08/2020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C0056-03D6-4EDC-951F-03289CB32CD6}" type="slidenum">
              <a:rPr lang="es-CO" smtClean="0"/>
              <a:t>‹Nº›</a:t>
            </a:fld>
            <a:endParaRPr lang="es-CO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59526-EE1A-41BB-A4C9-98A6292AF64C}" type="datetimeFigureOut">
              <a:rPr lang="es-CO" smtClean="0"/>
              <a:t>16/08/2020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C0056-03D6-4EDC-951F-03289CB32CD6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59526-EE1A-41BB-A4C9-98A6292AF64C}" type="datetimeFigureOut">
              <a:rPr lang="es-CO" smtClean="0"/>
              <a:t>16/08/2020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C0056-03D6-4EDC-951F-03289CB32CD6}" type="slidenum">
              <a:rPr lang="es-CO" smtClean="0"/>
              <a:t>‹Nº›</a:t>
            </a:fld>
            <a:endParaRPr lang="es-CO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59526-EE1A-41BB-A4C9-98A6292AF64C}" type="datetimeFigureOut">
              <a:rPr lang="es-CO" smtClean="0"/>
              <a:t>16/08/2020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C0056-03D6-4EDC-951F-03289CB32CD6}" type="slidenum">
              <a:rPr lang="es-CO" smtClean="0"/>
              <a:t>‹Nº›</a:t>
            </a:fld>
            <a:endParaRPr lang="es-CO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59526-EE1A-41BB-A4C9-98A6292AF64C}" type="datetimeFigureOut">
              <a:rPr lang="es-CO" smtClean="0"/>
              <a:t>16/08/2020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C0056-03D6-4EDC-951F-03289CB32CD6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59526-EE1A-41BB-A4C9-98A6292AF64C}" type="datetimeFigureOut">
              <a:rPr lang="es-CO" smtClean="0"/>
              <a:t>16/08/2020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C0056-03D6-4EDC-951F-03289CB32CD6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59526-EE1A-41BB-A4C9-98A6292AF64C}" type="datetimeFigureOut">
              <a:rPr lang="es-CO" smtClean="0"/>
              <a:t>16/08/2020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C0056-03D6-4EDC-951F-03289CB32CD6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59526-EE1A-41BB-A4C9-98A6292AF64C}" type="datetimeFigureOut">
              <a:rPr lang="es-CO" smtClean="0"/>
              <a:t>16/08/2020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C0056-03D6-4EDC-951F-03289CB32CD6}" type="slidenum">
              <a:rPr lang="es-CO" smtClean="0"/>
              <a:t>‹Nº›</a:t>
            </a:fld>
            <a:endParaRPr lang="es-C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C459526-EE1A-41BB-A4C9-98A6292AF64C}" type="datetimeFigureOut">
              <a:rPr lang="es-CO" smtClean="0"/>
              <a:t>16/08/2020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8C0056-03D6-4EDC-951F-03289CB32CD6}" type="slidenum">
              <a:rPr lang="es-CO" smtClean="0"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03648" y="4869160"/>
            <a:ext cx="6400800" cy="1298401"/>
          </a:xfrm>
        </p:spPr>
        <p:txBody>
          <a:bodyPr>
            <a:normAutofit fontScale="92500" lnSpcReduction="10000"/>
          </a:bodyPr>
          <a:lstStyle/>
          <a:p>
            <a:r>
              <a:rPr lang="es-CO" sz="2400" b="1" dirty="0" smtClean="0">
                <a:solidFill>
                  <a:schemeClr val="tx1"/>
                </a:solidFill>
              </a:rPr>
              <a:t>Mg. Psico.  </a:t>
            </a:r>
            <a:r>
              <a:rPr lang="es-CO" sz="2400" b="1" dirty="0">
                <a:solidFill>
                  <a:schemeClr val="tx1"/>
                </a:solidFill>
              </a:rPr>
              <a:t>Gonzalo Jiménez G.</a:t>
            </a:r>
          </a:p>
          <a:p>
            <a:r>
              <a:rPr lang="es-CO" sz="2400" b="1" dirty="0">
                <a:solidFill>
                  <a:schemeClr val="tx1"/>
                </a:solidFill>
              </a:rPr>
              <a:t>Docente  Orientador</a:t>
            </a:r>
          </a:p>
          <a:p>
            <a:r>
              <a:rPr lang="es-CO" sz="2400" b="1" dirty="0">
                <a:solidFill>
                  <a:schemeClr val="tx1"/>
                </a:solidFill>
              </a:rPr>
              <a:t>Agosto </a:t>
            </a:r>
            <a:r>
              <a:rPr lang="es-CO" sz="2400" b="1" dirty="0" smtClean="0">
                <a:solidFill>
                  <a:schemeClr val="tx1"/>
                </a:solidFill>
              </a:rPr>
              <a:t>2020</a:t>
            </a:r>
            <a:endParaRPr lang="es-CO" sz="2400" b="1" dirty="0">
              <a:solidFill>
                <a:schemeClr val="tx1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>
            <a:normAutofit/>
          </a:bodyPr>
          <a:lstStyle/>
          <a:p>
            <a:r>
              <a:rPr lang="es-CO" sz="4000" b="1" dirty="0" smtClean="0">
                <a:latin typeface="Arial" pitchFamily="34" charset="0"/>
                <a:cs typeface="Arial" pitchFamily="34" charset="0"/>
              </a:rPr>
              <a:t>RESILENCIA Y SALUD EMOCIONAL</a:t>
            </a:r>
            <a:endParaRPr lang="es-CO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420888"/>
            <a:ext cx="3038475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023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53808" y="980728"/>
            <a:ext cx="734481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b="1" i="0" u="none" strike="noStrike" baseline="0" dirty="0" smtClean="0">
                <a:solidFill>
                  <a:srgbClr val="464646"/>
                </a:solidFill>
                <a:latin typeface="Arial" pitchFamily="34" charset="0"/>
                <a:cs typeface="Arial" pitchFamily="34" charset="0"/>
              </a:rPr>
              <a:t>FACTORES </a:t>
            </a:r>
            <a:r>
              <a:rPr lang="es-CO" sz="3200" b="0" i="0" u="none" strike="noStrike" baseline="0" dirty="0" smtClean="0">
                <a:solidFill>
                  <a:srgbClr val="464646"/>
                </a:solidFill>
                <a:latin typeface="Arial" pitchFamily="34" charset="0"/>
                <a:cs typeface="Arial" pitchFamily="34" charset="0"/>
              </a:rPr>
              <a:t>PROTECTORES</a:t>
            </a:r>
          </a:p>
          <a:p>
            <a:endParaRPr lang="es-CO" sz="3200" b="0" i="0" u="none" strike="noStrike" baseline="0" dirty="0" smtClean="0">
              <a:solidFill>
                <a:srgbClr val="464646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CO" b="0" i="0" u="none" strike="noStrike" baseline="0" dirty="0" smtClean="0">
                <a:solidFill>
                  <a:srgbClr val="2DA3C0"/>
                </a:solidFill>
                <a:latin typeface="Arial" pitchFamily="34" charset="0"/>
                <a:cs typeface="Arial" pitchFamily="34" charset="0"/>
              </a:rPr>
              <a:t> </a:t>
            </a:r>
            <a:r>
              <a:rPr lang="es-CO" sz="2400" b="1" i="0" u="none" strike="noStrike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Lazos familiares fuertes</a:t>
            </a:r>
          </a:p>
          <a:p>
            <a:pPr algn="just"/>
            <a:r>
              <a:rPr lang="es-CO" b="0" i="0" u="none" strike="noStrike" baseline="0" dirty="0" smtClean="0">
                <a:solidFill>
                  <a:srgbClr val="2DA3C0"/>
                </a:solidFill>
                <a:latin typeface="Arial" pitchFamily="34" charset="0"/>
                <a:cs typeface="Arial" pitchFamily="34" charset="0"/>
              </a:rPr>
              <a:t> </a:t>
            </a:r>
            <a:r>
              <a:rPr lang="es-CO" sz="2400" b="1" i="0" u="none" strike="noStrike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Normas grupales positivas</a:t>
            </a:r>
          </a:p>
          <a:p>
            <a:pPr algn="just"/>
            <a:r>
              <a:rPr lang="es-ES" b="0" i="0" u="none" strike="noStrike" baseline="0" dirty="0" smtClean="0">
                <a:solidFill>
                  <a:srgbClr val="2DA3C0"/>
                </a:solidFill>
                <a:latin typeface="Arial" pitchFamily="34" charset="0"/>
                <a:cs typeface="Arial" pitchFamily="34" charset="0"/>
              </a:rPr>
              <a:t> </a:t>
            </a:r>
            <a:r>
              <a:rPr lang="es-ES" sz="2400" b="1" i="0" u="none" strike="noStrike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Empleo estable de los padres</a:t>
            </a:r>
          </a:p>
          <a:p>
            <a:pPr algn="just"/>
            <a:r>
              <a:rPr lang="es-ES" b="0" i="0" u="none" strike="noStrike" baseline="0" dirty="0" smtClean="0">
                <a:solidFill>
                  <a:srgbClr val="2DA3C0"/>
                </a:solidFill>
                <a:latin typeface="Arial" pitchFamily="34" charset="0"/>
                <a:cs typeface="Arial" pitchFamily="34" charset="0"/>
              </a:rPr>
              <a:t> </a:t>
            </a:r>
            <a:r>
              <a:rPr lang="es-ES" sz="2400" b="1" i="0" u="none" strike="noStrike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Apoyo de un adulto significativo</a:t>
            </a:r>
          </a:p>
          <a:p>
            <a:pPr algn="just"/>
            <a:r>
              <a:rPr lang="es-CO" b="0" i="0" u="none" strike="noStrike" baseline="0" dirty="0" smtClean="0">
                <a:solidFill>
                  <a:srgbClr val="2DA3C0"/>
                </a:solidFill>
                <a:latin typeface="Arial" pitchFamily="34" charset="0"/>
                <a:cs typeface="Arial" pitchFamily="34" charset="0"/>
              </a:rPr>
              <a:t> </a:t>
            </a:r>
            <a:r>
              <a:rPr lang="es-CO" sz="2400" b="1" i="0" u="none" strike="noStrike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Integración social</a:t>
            </a:r>
          </a:p>
          <a:p>
            <a:pPr algn="just"/>
            <a:r>
              <a:rPr lang="es-CO" b="0" i="0" u="none" strike="noStrike" baseline="0" dirty="0" smtClean="0">
                <a:solidFill>
                  <a:srgbClr val="2DA3C0"/>
                </a:solidFill>
                <a:latin typeface="Arial" pitchFamily="34" charset="0"/>
                <a:cs typeface="Arial" pitchFamily="34" charset="0"/>
              </a:rPr>
              <a:t> </a:t>
            </a:r>
            <a:r>
              <a:rPr lang="es-CO" sz="2400" b="1" i="0" u="none" strike="noStrike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Autoestima</a:t>
            </a:r>
          </a:p>
          <a:p>
            <a:pPr algn="just"/>
            <a:r>
              <a:rPr lang="es-ES" b="0" i="0" u="none" strike="noStrike" baseline="0" dirty="0" smtClean="0">
                <a:solidFill>
                  <a:srgbClr val="2DA3C0"/>
                </a:solidFill>
                <a:latin typeface="Arial" pitchFamily="34" charset="0"/>
                <a:cs typeface="Arial" pitchFamily="34" charset="0"/>
              </a:rPr>
              <a:t> </a:t>
            </a:r>
            <a:r>
              <a:rPr lang="es-ES" sz="2400" b="1" i="0" u="none" strike="noStrike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Confianza en sí mismo y sentido</a:t>
            </a:r>
            <a:r>
              <a:rPr lang="es-ES" sz="2400" b="1" i="0" u="none" strike="noStrik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O" sz="2400" b="1" i="0" u="none" strike="noStrike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 auto</a:t>
            </a:r>
            <a:r>
              <a:rPr lang="es-CO" sz="2400" b="1" i="0" u="none" strike="noStrik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           	</a:t>
            </a:r>
            <a:r>
              <a:rPr lang="es-CO" sz="2400" b="1" i="0" u="none" strike="noStrike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competencia.</a:t>
            </a:r>
          </a:p>
          <a:p>
            <a:pPr algn="just"/>
            <a:r>
              <a:rPr lang="es-CO" b="0" i="0" u="none" strike="noStrike" baseline="0" dirty="0" smtClean="0">
                <a:solidFill>
                  <a:srgbClr val="2DA3C0"/>
                </a:solidFill>
                <a:latin typeface="Arial" pitchFamily="34" charset="0"/>
                <a:cs typeface="Arial" pitchFamily="34" charset="0"/>
              </a:rPr>
              <a:t> </a:t>
            </a:r>
            <a:r>
              <a:rPr lang="es-CO" sz="2400" b="1" i="0" u="none" strike="noStrike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Fe creciente</a:t>
            </a:r>
          </a:p>
          <a:p>
            <a:pPr algn="just"/>
            <a:r>
              <a:rPr lang="es-ES" b="0" i="0" u="none" strike="noStrike" baseline="0" dirty="0" smtClean="0">
                <a:solidFill>
                  <a:srgbClr val="2DA3C0"/>
                </a:solidFill>
                <a:latin typeface="Arial" pitchFamily="34" charset="0"/>
                <a:cs typeface="Arial" pitchFamily="34" charset="0"/>
              </a:rPr>
              <a:t> </a:t>
            </a:r>
            <a:r>
              <a:rPr lang="es-ES" sz="2400" b="1" i="0" u="none" strike="noStrike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Capacidad de comunicarse y de</a:t>
            </a:r>
          </a:p>
          <a:p>
            <a:pPr algn="just"/>
            <a:r>
              <a:rPr lang="es-CO" sz="2400" b="1" i="0" u="none" strike="noStrike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establecer empatía</a:t>
            </a:r>
          </a:p>
          <a:p>
            <a:endParaRPr lang="es-CO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653136"/>
            <a:ext cx="2376265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008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628234"/>
            <a:ext cx="849694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b="1" i="0" u="none" strike="noStrike" baseline="0" dirty="0" smtClean="0">
                <a:solidFill>
                  <a:srgbClr val="464646"/>
                </a:solidFill>
                <a:latin typeface="Tahoma,Bold"/>
              </a:rPr>
              <a:t>SERES HUMANOS RESILIENTES</a:t>
            </a:r>
          </a:p>
          <a:p>
            <a:r>
              <a:rPr lang="es-CO" sz="2800" b="1" i="0" u="none" strike="noStrike" baseline="0" dirty="0" smtClean="0">
                <a:solidFill>
                  <a:srgbClr val="464646"/>
                </a:solidFill>
                <a:latin typeface="Tahoma,Bold"/>
              </a:rPr>
              <a:t>ALGUNOS EJEMPLOS …</a:t>
            </a:r>
          </a:p>
          <a:p>
            <a:endParaRPr lang="es-CO" sz="2800" b="1" i="0" u="none" strike="noStrike" baseline="0" dirty="0" smtClean="0">
              <a:solidFill>
                <a:srgbClr val="464646"/>
              </a:solidFill>
              <a:latin typeface="Tahoma,Bold"/>
            </a:endParaRPr>
          </a:p>
          <a:p>
            <a:r>
              <a:rPr lang="pt-BR" b="0" i="0" u="none" strike="noStrike" baseline="0" dirty="0" smtClean="0">
                <a:solidFill>
                  <a:srgbClr val="2DA3C0"/>
                </a:solidFill>
                <a:latin typeface="Wingdings"/>
              </a:rPr>
              <a:t> </a:t>
            </a:r>
            <a:r>
              <a:rPr lang="pt-BR" sz="2400" b="1" i="0" u="none" strike="noStrike" baseline="0" dirty="0" smtClean="0">
                <a:solidFill>
                  <a:srgbClr val="464646"/>
                </a:solidFill>
                <a:latin typeface="Tahoma,Bold"/>
              </a:rPr>
              <a:t>Víctor Frankl </a:t>
            </a:r>
            <a:r>
              <a:rPr lang="pt-BR" sz="2400" b="0" i="0" u="none" strike="noStrike" baseline="0" dirty="0" smtClean="0">
                <a:solidFill>
                  <a:srgbClr val="464646"/>
                </a:solidFill>
                <a:latin typeface="Tahoma"/>
              </a:rPr>
              <a:t>(1905 –1997) </a:t>
            </a:r>
            <a:r>
              <a:rPr lang="pt-BR" sz="2000" b="0" i="0" u="none" strike="noStrike" baseline="0" dirty="0" smtClean="0">
                <a:solidFill>
                  <a:srgbClr val="464646"/>
                </a:solidFill>
                <a:latin typeface="Tahoma"/>
              </a:rPr>
              <a:t>psiquiatra</a:t>
            </a:r>
          </a:p>
          <a:p>
            <a:r>
              <a:rPr lang="es-ES" sz="2000" b="0" i="0" u="none" strike="noStrike" baseline="0" dirty="0" smtClean="0">
                <a:solidFill>
                  <a:srgbClr val="464646"/>
                </a:solidFill>
                <a:latin typeface="Tahoma"/>
              </a:rPr>
              <a:t>judío sobreviviente al holocausto nazi.</a:t>
            </a:r>
          </a:p>
          <a:p>
            <a:r>
              <a:rPr lang="es-ES" sz="1400" b="0" i="0" u="none" strike="noStrike" baseline="0" dirty="0" smtClean="0">
                <a:solidFill>
                  <a:srgbClr val="464646"/>
                </a:solidFill>
                <a:latin typeface="Tahoma"/>
              </a:rPr>
              <a:t>“</a:t>
            </a:r>
            <a:r>
              <a:rPr lang="es-ES" sz="1400" b="0" i="0" u="none" strike="noStrike" baseline="0" dirty="0" smtClean="0">
                <a:solidFill>
                  <a:srgbClr val="000000"/>
                </a:solidFill>
                <a:latin typeface="Tahoma"/>
              </a:rPr>
              <a:t>El Ser Humano es responsable de lo que hace, de lo que ama y</a:t>
            </a:r>
          </a:p>
          <a:p>
            <a:r>
              <a:rPr lang="es-CO" sz="1400" b="0" i="0" u="none" strike="noStrike" baseline="0" dirty="0" smtClean="0">
                <a:solidFill>
                  <a:srgbClr val="000000"/>
                </a:solidFill>
                <a:latin typeface="Tahoma"/>
              </a:rPr>
              <a:t>de lo que sufre”</a:t>
            </a:r>
          </a:p>
          <a:p>
            <a:endParaRPr lang="es-CO" sz="1400" b="0" i="0" u="none" strike="noStrike" baseline="0" dirty="0" smtClean="0">
              <a:solidFill>
                <a:srgbClr val="000000"/>
              </a:solidFill>
              <a:latin typeface="Tahoma"/>
            </a:endParaRPr>
          </a:p>
          <a:p>
            <a:endParaRPr lang="es-CO" sz="1400" b="0" i="0" u="none" strike="noStrike" baseline="0" dirty="0" smtClean="0">
              <a:solidFill>
                <a:srgbClr val="000000"/>
              </a:solidFill>
              <a:latin typeface="Tahoma"/>
            </a:endParaRPr>
          </a:p>
          <a:p>
            <a:endParaRPr lang="es-CO" sz="1400" b="0" i="0" u="none" strike="noStrike" baseline="0" dirty="0" smtClean="0">
              <a:solidFill>
                <a:srgbClr val="000000"/>
              </a:solidFill>
              <a:latin typeface="Tahoma"/>
            </a:endParaRPr>
          </a:p>
          <a:p>
            <a:r>
              <a:rPr lang="es-ES" b="0" i="0" u="none" strike="noStrike" baseline="0" dirty="0" smtClean="0">
                <a:solidFill>
                  <a:srgbClr val="2DA3C0"/>
                </a:solidFill>
                <a:latin typeface="Wingdings"/>
              </a:rPr>
              <a:t> </a:t>
            </a:r>
            <a:r>
              <a:rPr lang="es-ES" sz="2400" b="1" i="0" u="none" strike="noStrike" baseline="0" dirty="0" smtClean="0">
                <a:solidFill>
                  <a:srgbClr val="464646"/>
                </a:solidFill>
                <a:latin typeface="Tahoma,Bold"/>
              </a:rPr>
              <a:t>Jessica Cox </a:t>
            </a:r>
            <a:r>
              <a:rPr lang="es-ES" b="0" i="0" u="none" strike="noStrike" baseline="0" dirty="0" smtClean="0">
                <a:solidFill>
                  <a:srgbClr val="464646"/>
                </a:solidFill>
                <a:latin typeface="Tahoma"/>
              </a:rPr>
              <a:t>nació en Arizona, EE.UU., en 1983. escribe en máquina</a:t>
            </a:r>
          </a:p>
          <a:p>
            <a:r>
              <a:rPr lang="es-ES" b="0" i="0" u="none" strike="noStrike" baseline="0" dirty="0" smtClean="0">
                <a:solidFill>
                  <a:srgbClr val="464646"/>
                </a:solidFill>
                <a:latin typeface="Tahoma"/>
              </a:rPr>
              <a:t>de escribir, toca piano, ha obtenido la clasificación de cinturón negro en</a:t>
            </a:r>
          </a:p>
          <a:p>
            <a:r>
              <a:rPr lang="es-ES" b="0" i="0" u="none" strike="noStrike" baseline="0" dirty="0" smtClean="0">
                <a:solidFill>
                  <a:srgbClr val="464646"/>
                </a:solidFill>
                <a:latin typeface="Tahoma"/>
              </a:rPr>
              <a:t>Taekwondo, maneja automóvil, obtuvo su grado  en psicología</a:t>
            </a:r>
            <a:r>
              <a:rPr lang="es-ES" b="0" i="0" u="none" strike="noStrike" dirty="0" smtClean="0">
                <a:solidFill>
                  <a:srgbClr val="464646"/>
                </a:solidFill>
                <a:latin typeface="Tahoma"/>
              </a:rPr>
              <a:t> </a:t>
            </a:r>
            <a:r>
              <a:rPr lang="es-ES" b="0" i="0" u="none" strike="noStrike" baseline="0" dirty="0" smtClean="0">
                <a:solidFill>
                  <a:srgbClr val="464646"/>
                </a:solidFill>
                <a:latin typeface="Tahoma"/>
              </a:rPr>
              <a:t>en la Universidad de Arizona y ha obtenido su licencia de piloto para</a:t>
            </a:r>
            <a:r>
              <a:rPr lang="es-ES" b="0" i="0" u="none" strike="noStrike" dirty="0" smtClean="0">
                <a:solidFill>
                  <a:srgbClr val="464646"/>
                </a:solidFill>
                <a:latin typeface="Tahoma"/>
              </a:rPr>
              <a:t> </a:t>
            </a:r>
            <a:r>
              <a:rPr lang="es-CO" b="0" i="0" u="none" strike="noStrike" baseline="0" dirty="0" smtClean="0">
                <a:solidFill>
                  <a:srgbClr val="464646"/>
                </a:solidFill>
                <a:latin typeface="Tahoma"/>
              </a:rPr>
              <a:t>manejar aviones</a:t>
            </a:r>
            <a:r>
              <a:rPr lang="es-CO" b="0" i="0" u="none" strike="noStrike" baseline="0" dirty="0" smtClean="0">
                <a:solidFill>
                  <a:srgbClr val="464646"/>
                </a:solidFill>
                <a:latin typeface="Arial"/>
              </a:rPr>
              <a:t>. (nació sin brazos)</a:t>
            </a:r>
            <a:endParaRPr lang="es-CO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667" y="1556792"/>
            <a:ext cx="1895475" cy="1578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7" y="5085184"/>
            <a:ext cx="2466975" cy="132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664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1028343"/>
            <a:ext cx="705678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/>
              <a:buChar char="q"/>
            </a:pPr>
            <a:r>
              <a:rPr lang="es-ES" b="1" dirty="0" smtClean="0">
                <a:solidFill>
                  <a:srgbClr val="000000"/>
                </a:solidFill>
                <a:latin typeface="Tahoma,Bold"/>
              </a:rPr>
              <a:t>Nick </a:t>
            </a:r>
            <a:r>
              <a:rPr lang="es-ES" b="1" dirty="0" err="1">
                <a:solidFill>
                  <a:srgbClr val="000000"/>
                </a:solidFill>
                <a:latin typeface="Tahoma,Bold"/>
              </a:rPr>
              <a:t>Vujicic</a:t>
            </a:r>
            <a:r>
              <a:rPr lang="es-ES" dirty="0">
                <a:solidFill>
                  <a:srgbClr val="000000"/>
                </a:solidFill>
                <a:latin typeface="Tahoma"/>
              </a:rPr>
              <a:t>, nació en 1982 en Melbourne, Australia, sin brazos </a:t>
            </a:r>
            <a:r>
              <a:rPr lang="es-ES" dirty="0" smtClean="0">
                <a:solidFill>
                  <a:srgbClr val="000000"/>
                </a:solidFill>
                <a:latin typeface="Tahoma"/>
              </a:rPr>
              <a:t>y sin </a:t>
            </a:r>
            <a:r>
              <a:rPr lang="es-ES" dirty="0">
                <a:solidFill>
                  <a:srgbClr val="000000"/>
                </a:solidFill>
                <a:latin typeface="Tahoma"/>
              </a:rPr>
              <a:t>piernas, actualmente vive en California, Estados </a:t>
            </a:r>
            <a:r>
              <a:rPr lang="es-ES" dirty="0" smtClean="0">
                <a:solidFill>
                  <a:srgbClr val="000000"/>
                </a:solidFill>
                <a:latin typeface="Tahoma"/>
              </a:rPr>
              <a:t>Unidos.  Después de </a:t>
            </a:r>
            <a:r>
              <a:rPr lang="es-ES" dirty="0">
                <a:solidFill>
                  <a:srgbClr val="000000"/>
                </a:solidFill>
                <a:latin typeface="Tahoma"/>
              </a:rPr>
              <a:t>terminar sus estudios escolares ingresó a la universidad y </a:t>
            </a:r>
            <a:r>
              <a:rPr lang="es-ES" dirty="0" smtClean="0">
                <a:solidFill>
                  <a:srgbClr val="000000"/>
                </a:solidFill>
                <a:latin typeface="Tahoma"/>
              </a:rPr>
              <a:t>obtuvo el </a:t>
            </a:r>
            <a:r>
              <a:rPr lang="es-ES" dirty="0">
                <a:solidFill>
                  <a:srgbClr val="000000"/>
                </a:solidFill>
                <a:latin typeface="Tahoma"/>
              </a:rPr>
              <a:t>bachillerato en Contabilidad y Finanzas. A los 19 años dictó </a:t>
            </a:r>
            <a:r>
              <a:rPr lang="es-ES" dirty="0" smtClean="0">
                <a:solidFill>
                  <a:srgbClr val="000000"/>
                </a:solidFill>
                <a:latin typeface="Tahoma"/>
              </a:rPr>
              <a:t>su primera </a:t>
            </a:r>
            <a:r>
              <a:rPr lang="es-ES" dirty="0">
                <a:solidFill>
                  <a:srgbClr val="000000"/>
                </a:solidFill>
                <a:latin typeface="Tahoma"/>
              </a:rPr>
              <a:t>conferencia de motivación y a la fecha es un </a:t>
            </a:r>
            <a:r>
              <a:rPr lang="es-ES" dirty="0" smtClean="0">
                <a:solidFill>
                  <a:srgbClr val="000000"/>
                </a:solidFill>
                <a:latin typeface="Tahoma"/>
              </a:rPr>
              <a:t>experto </a:t>
            </a:r>
            <a:r>
              <a:rPr lang="es-CO" dirty="0" smtClean="0">
                <a:solidFill>
                  <a:srgbClr val="000000"/>
                </a:solidFill>
                <a:latin typeface="Tahoma"/>
              </a:rPr>
              <a:t>motivador.</a:t>
            </a:r>
          </a:p>
          <a:p>
            <a:pPr marL="285750" indent="-285750" algn="just">
              <a:buFont typeface="Wingdings"/>
              <a:buChar char="q"/>
            </a:pPr>
            <a:endParaRPr lang="es-CO" dirty="0">
              <a:solidFill>
                <a:srgbClr val="000000"/>
              </a:solidFill>
              <a:latin typeface="Tahoma"/>
            </a:endParaRPr>
          </a:p>
          <a:p>
            <a:pPr marL="285750" indent="-285750" algn="just">
              <a:buFont typeface="Wingdings"/>
              <a:buChar char="q"/>
            </a:pPr>
            <a:r>
              <a:rPr lang="es-ES" b="1" dirty="0" smtClean="0">
                <a:solidFill>
                  <a:srgbClr val="000000"/>
                </a:solidFill>
                <a:latin typeface="Arial"/>
              </a:rPr>
              <a:t>Albert </a:t>
            </a:r>
            <a:r>
              <a:rPr lang="es-ES" b="1" dirty="0">
                <a:solidFill>
                  <a:srgbClr val="000000"/>
                </a:solidFill>
                <a:latin typeface="Arial"/>
              </a:rPr>
              <a:t>Einstein </a:t>
            </a:r>
            <a:r>
              <a:rPr lang="es-ES" dirty="0">
                <a:solidFill>
                  <a:srgbClr val="000000"/>
                </a:solidFill>
                <a:latin typeface="Arial"/>
              </a:rPr>
              <a:t>El diagnóstico escolar que dieron a Einstein </a:t>
            </a:r>
            <a:r>
              <a:rPr lang="es-ES" dirty="0" smtClean="0">
                <a:solidFill>
                  <a:srgbClr val="000000"/>
                </a:solidFill>
                <a:latin typeface="Arial"/>
              </a:rPr>
              <a:t>fue singular</a:t>
            </a:r>
            <a:r>
              <a:rPr lang="es-ES" dirty="0">
                <a:solidFill>
                  <a:srgbClr val="000000"/>
                </a:solidFill>
                <a:latin typeface="Arial"/>
              </a:rPr>
              <a:t>: “Muchacho mal adaptado, sin amigos, alumno </a:t>
            </a:r>
            <a:r>
              <a:rPr lang="es-ES" dirty="0" smtClean="0">
                <a:solidFill>
                  <a:srgbClr val="000000"/>
                </a:solidFill>
                <a:latin typeface="Arial"/>
              </a:rPr>
              <a:t>problema, este </a:t>
            </a:r>
            <a:r>
              <a:rPr lang="es-ES" dirty="0">
                <a:solidFill>
                  <a:srgbClr val="000000"/>
                </a:solidFill>
                <a:latin typeface="Arial"/>
              </a:rPr>
              <a:t>chico va a tener serios trastornos mentales cuando sea adulto</a:t>
            </a:r>
            <a:r>
              <a:rPr lang="es-ES" dirty="0" smtClean="0">
                <a:solidFill>
                  <a:srgbClr val="000000"/>
                </a:solidFill>
                <a:latin typeface="Arial"/>
              </a:rPr>
              <a:t>”.</a:t>
            </a:r>
          </a:p>
          <a:p>
            <a:pPr marL="285750" indent="-285750" algn="just">
              <a:buFont typeface="Wingdings"/>
              <a:buChar char="q"/>
            </a:pPr>
            <a:endParaRPr lang="es-ES" dirty="0">
              <a:solidFill>
                <a:srgbClr val="000000"/>
              </a:solidFill>
              <a:latin typeface="Arial"/>
            </a:endParaRPr>
          </a:p>
          <a:p>
            <a:pPr algn="just"/>
            <a:r>
              <a:rPr lang="es-ES" b="1" i="0" u="none" strike="noStrike" baseline="0" dirty="0" smtClean="0">
                <a:solidFill>
                  <a:srgbClr val="464646"/>
                </a:solidFill>
                <a:latin typeface="Tahoma,Bold"/>
              </a:rPr>
              <a:t>Charles Chaplin, </a:t>
            </a:r>
            <a:r>
              <a:rPr lang="es-ES" b="0" i="0" u="none" strike="noStrike" baseline="0" dirty="0" smtClean="0">
                <a:solidFill>
                  <a:srgbClr val="464646"/>
                </a:solidFill>
                <a:latin typeface="Tahoma"/>
              </a:rPr>
              <a:t>El padre de Charles Chaplin murió</a:t>
            </a:r>
            <a:r>
              <a:rPr lang="es-ES" b="0" i="0" u="none" strike="noStrike" dirty="0" smtClean="0">
                <a:solidFill>
                  <a:srgbClr val="464646"/>
                </a:solidFill>
                <a:latin typeface="Tahoma"/>
              </a:rPr>
              <a:t> </a:t>
            </a:r>
            <a:r>
              <a:rPr lang="es-ES" b="0" i="0" u="none" strike="noStrike" baseline="0" dirty="0" smtClean="0">
                <a:solidFill>
                  <a:srgbClr val="464646"/>
                </a:solidFill>
                <a:latin typeface="Tahoma"/>
              </a:rPr>
              <a:t>alcohólico, vivió en una institución de niños pobres. Llegó a</a:t>
            </a:r>
            <a:r>
              <a:rPr lang="es-ES" b="0" i="0" u="none" strike="noStrike" dirty="0" smtClean="0">
                <a:solidFill>
                  <a:srgbClr val="464646"/>
                </a:solidFill>
                <a:latin typeface="Tahoma"/>
              </a:rPr>
              <a:t> </a:t>
            </a:r>
            <a:r>
              <a:rPr lang="es-ES" b="0" i="0" u="none" strike="noStrike" baseline="0" dirty="0" smtClean="0">
                <a:solidFill>
                  <a:srgbClr val="464646"/>
                </a:solidFill>
                <a:latin typeface="Tahoma"/>
              </a:rPr>
              <a:t>ser un excepcional actor y director de cine.</a:t>
            </a:r>
            <a:endParaRPr lang="es-ES" dirty="0" smtClean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196752"/>
            <a:ext cx="1086626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013176"/>
            <a:ext cx="2008138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533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2134757"/>
            <a:ext cx="51845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i="0" u="none" strike="noStrike" baseline="0" dirty="0" smtClean="0">
                <a:latin typeface="Tahoma,Bold"/>
              </a:rPr>
              <a:t>José Antonio Meléndez Rodríguez</a:t>
            </a:r>
            <a:r>
              <a:rPr lang="es-ES" sz="2400" b="0" i="0" u="none" strike="noStrike" baseline="0" dirty="0" smtClean="0">
                <a:latin typeface="Arial"/>
              </a:rPr>
              <a:t>, </a:t>
            </a:r>
            <a:r>
              <a:rPr lang="es-ES" b="0" i="0" u="none" strike="noStrike" baseline="0" dirty="0" smtClean="0">
                <a:latin typeface="Tahoma"/>
              </a:rPr>
              <a:t>más conocido</a:t>
            </a:r>
            <a:r>
              <a:rPr lang="es-ES" b="0" i="0" u="none" strike="noStrike" dirty="0" smtClean="0">
                <a:latin typeface="Tahoma"/>
              </a:rPr>
              <a:t> </a:t>
            </a:r>
            <a:r>
              <a:rPr lang="es-ES" b="0" i="0" u="none" strike="noStrike" baseline="0" dirty="0" smtClean="0">
                <a:latin typeface="Tahoma"/>
              </a:rPr>
              <a:t>como </a:t>
            </a:r>
            <a:r>
              <a:rPr lang="es-ES" b="1" i="0" u="none" strike="noStrike" baseline="0" dirty="0" smtClean="0">
                <a:latin typeface="Tahoma,Bold"/>
              </a:rPr>
              <a:t>Tony Meléndez </a:t>
            </a:r>
            <a:r>
              <a:rPr lang="es-ES" b="0" i="0" u="none" strike="noStrike" baseline="0" dirty="0" smtClean="0">
                <a:latin typeface="Tahoma"/>
              </a:rPr>
              <a:t>(Rivas, 9 de enero de 1962) es</a:t>
            </a:r>
            <a:r>
              <a:rPr lang="es-ES" b="0" i="0" u="none" strike="noStrike" dirty="0" smtClean="0">
                <a:latin typeface="Tahoma"/>
              </a:rPr>
              <a:t> </a:t>
            </a:r>
            <a:r>
              <a:rPr lang="es-CO" b="0" i="0" u="none" strike="noStrike" baseline="0" dirty="0" smtClean="0">
                <a:latin typeface="Tahoma"/>
              </a:rPr>
              <a:t>un guitarrista, compositor y cantante nicaragüense. Célebre</a:t>
            </a:r>
            <a:r>
              <a:rPr lang="es-CO" b="0" i="0" u="none" strike="noStrike" dirty="0" smtClean="0">
                <a:latin typeface="Tahoma"/>
              </a:rPr>
              <a:t> </a:t>
            </a:r>
            <a:r>
              <a:rPr lang="es-ES" b="0" i="0" u="none" strike="noStrike" baseline="0" dirty="0" smtClean="0">
                <a:latin typeface="Tahoma"/>
              </a:rPr>
              <a:t>por su habilidad al tocar la guitarra</a:t>
            </a:r>
            <a:r>
              <a:rPr lang="es-ES" b="0" i="0" u="none" strike="noStrike" dirty="0" smtClean="0">
                <a:latin typeface="Tahoma"/>
              </a:rPr>
              <a:t> </a:t>
            </a:r>
            <a:r>
              <a:rPr lang="es-CO" b="0" i="0" u="none" strike="noStrike" baseline="0" dirty="0" smtClean="0">
                <a:latin typeface="Tahoma"/>
              </a:rPr>
              <a:t>con los pies</a:t>
            </a:r>
            <a:endParaRPr lang="es-CO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677" y="1844824"/>
            <a:ext cx="2619375" cy="2448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4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2706"/>
            <a:ext cx="8712967" cy="662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511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68027" y="548680"/>
            <a:ext cx="784887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 smtClean="0"/>
          </a:p>
          <a:p>
            <a:pPr algn="ctr"/>
            <a:r>
              <a:rPr lang="es-ES" sz="3600" dirty="0" smtClean="0">
                <a:latin typeface="Arial" pitchFamily="34" charset="0"/>
                <a:cs typeface="Arial" pitchFamily="34" charset="0"/>
              </a:rPr>
              <a:t>SALUD EMOCIONAL</a:t>
            </a:r>
            <a:endParaRPr lang="es-ES" sz="3600" dirty="0">
              <a:latin typeface="Arial" pitchFamily="34" charset="0"/>
              <a:cs typeface="Arial" pitchFamily="34" charset="0"/>
            </a:endParaRPr>
          </a:p>
          <a:p>
            <a:endParaRPr lang="es-ES" dirty="0" smtClean="0"/>
          </a:p>
          <a:p>
            <a:pPr algn="just"/>
            <a:r>
              <a:rPr lang="es-ES" sz="2400" dirty="0" smtClean="0">
                <a:latin typeface="Arial" pitchFamily="34" charset="0"/>
                <a:cs typeface="Arial" pitchFamily="34" charset="0"/>
              </a:rPr>
              <a:t>En la situación actual son múltiples los escenarios presentes y futuros que contemplamos desde la falta de certeza y seguridad, aspecto que nos genera mucha inquietud. Y, justamente, en la incertidumbre destacan principalmente nuestra incapacidad para determinar cuán probable es que se produzca un evento futuro y predecir de forma acertada los resultados que una decisión debería ocasionar, como la falta de información sobre las relaciones causa-efecto (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Milliken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, 1987).</a:t>
            </a:r>
            <a:endParaRPr lang="es-CO" sz="24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es-CO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CO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CO" sz="2800" b="1" dirty="0" smtClean="0">
                <a:latin typeface="Arial" pitchFamily="34" charset="0"/>
                <a:cs typeface="Arial" pitchFamily="34" charset="0"/>
              </a:rPr>
              <a:t>ESTAMOS VIVIENDO EN MODO AMENAZA.</a:t>
            </a:r>
          </a:p>
          <a:p>
            <a:pPr algn="ctr"/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324890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536" y="404664"/>
            <a:ext cx="79208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0" i="0" u="none" strike="noStrike" baseline="0" dirty="0" smtClean="0">
              <a:latin typeface="CIDFont+F1"/>
            </a:endParaRPr>
          </a:p>
          <a:p>
            <a:r>
              <a:rPr lang="es-ES" b="1" dirty="0" smtClean="0">
                <a:latin typeface="Arial" pitchFamily="34" charset="0"/>
                <a:cs typeface="Arial" pitchFamily="34" charset="0"/>
              </a:rPr>
              <a:t>LO QUE SENTIMOS</a:t>
            </a:r>
            <a:endParaRPr lang="es-ES" b="1" dirty="0">
              <a:latin typeface="Arial" pitchFamily="34" charset="0"/>
              <a:cs typeface="Arial" pitchFamily="34" charset="0"/>
            </a:endParaRPr>
          </a:p>
          <a:p>
            <a:endParaRPr lang="es-ES" b="0" i="0" u="none" strike="noStrike" baseline="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b="0" i="0" u="none" strike="noStrike" baseline="0" dirty="0" smtClean="0">
                <a:latin typeface="Arial" pitchFamily="34" charset="0"/>
                <a:cs typeface="Arial" pitchFamily="34" charset="0"/>
              </a:rPr>
              <a:t>Nos afecta lo que está sucediendo, lo que les está sucediendo a nuestros allegados, lo que sucederá...</a:t>
            </a:r>
            <a:r>
              <a:rPr lang="es-ES" b="0" i="0" u="none" strike="noStrik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b="0" i="0" u="none" strike="noStrike" baseline="0" dirty="0" smtClean="0">
                <a:latin typeface="Arial" pitchFamily="34" charset="0"/>
                <a:cs typeface="Arial" pitchFamily="34" charset="0"/>
              </a:rPr>
              <a:t>Y cuando algo nos afecta nos emocionamos. Una emoción se define como un estado complejo del organismo</a:t>
            </a:r>
            <a:r>
              <a:rPr lang="es-ES" b="0" i="0" u="none" strike="noStrik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b="0" i="0" u="none" strike="noStrike" baseline="0" dirty="0" smtClean="0">
                <a:latin typeface="Arial" pitchFamily="34" charset="0"/>
                <a:cs typeface="Arial" pitchFamily="34" charset="0"/>
              </a:rPr>
              <a:t>que se caracteriza por una excitación o perturbación que predispone a la acción (Bisquerra, 2014).</a:t>
            </a:r>
          </a:p>
          <a:p>
            <a:pPr algn="just"/>
            <a:r>
              <a:rPr lang="es-ES" dirty="0">
                <a:latin typeface="Arial" pitchFamily="34" charset="0"/>
                <a:cs typeface="Arial" pitchFamily="34" charset="0"/>
              </a:rPr>
              <a:t> </a:t>
            </a:r>
            <a:endParaRPr lang="es-ES" b="0" i="0" u="none" strike="noStrike" baseline="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b="0" i="0" u="none" strike="noStrike" baseline="0" dirty="0" smtClean="0">
                <a:latin typeface="Arial" pitchFamily="34" charset="0"/>
                <a:cs typeface="Arial" pitchFamily="34" charset="0"/>
              </a:rPr>
              <a:t>Es esperable que estos días experimentemos muchas emociones y especialmente las que llamamos</a:t>
            </a:r>
            <a:r>
              <a:rPr lang="es-ES" b="0" i="0" u="none" strike="noStrik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b="0" i="0" u="none" strike="noStrike" baseline="0" dirty="0" smtClean="0">
                <a:latin typeface="Arial" pitchFamily="34" charset="0"/>
                <a:cs typeface="Arial" pitchFamily="34" charset="0"/>
              </a:rPr>
              <a:t>“negativas”, las que derivan de acontecimientos que resultan amenazantes y en los que hay pérdidas. Las</a:t>
            </a:r>
          </a:p>
          <a:p>
            <a:pPr algn="just"/>
            <a:r>
              <a:rPr lang="es-ES" b="0" i="0" u="none" strike="noStrike" baseline="0" dirty="0" smtClean="0">
                <a:latin typeface="Arial" pitchFamily="34" charset="0"/>
                <a:cs typeface="Arial" pitchFamily="34" charset="0"/>
              </a:rPr>
              <a:t>emociones principales en este polo negativo son el miedo (la ansiedad...), la ira (rabia, impotencia, rechazo...)</a:t>
            </a:r>
            <a:r>
              <a:rPr lang="es-ES" b="0" i="0" u="none" strike="noStrik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b="0" i="0" u="none" strike="noStrike" baseline="0" dirty="0" smtClean="0">
                <a:latin typeface="Arial" pitchFamily="34" charset="0"/>
                <a:cs typeface="Arial" pitchFamily="34" charset="0"/>
              </a:rPr>
              <a:t>y la tristeza (soledad, duelo, sufrimiento...).</a:t>
            </a:r>
            <a:endParaRPr lang="es-CO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509120"/>
            <a:ext cx="3024336" cy="2140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789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548680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i="0" u="none" strike="noStrike" baseline="0" dirty="0" smtClean="0">
                <a:latin typeface="Arial" pitchFamily="34" charset="0"/>
                <a:cs typeface="Arial" pitchFamily="34" charset="0"/>
              </a:rPr>
              <a:t>Algunos pasos que pueden seguirse para atender y trabajar los estados emocionales son:</a:t>
            </a:r>
            <a:endParaRPr lang="es-CO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es-CO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79512" y="1628800"/>
            <a:ext cx="849694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i="0" u="none" strike="noStrike" baseline="0" dirty="0" smtClean="0">
                <a:latin typeface="Arial" pitchFamily="34" charset="0"/>
                <a:cs typeface="Arial" pitchFamily="34" charset="0"/>
              </a:rPr>
              <a:t>IDENTIFICAR</a:t>
            </a:r>
            <a:r>
              <a:rPr lang="es-ES" b="0" i="0" u="none" strike="noStrike" baseline="0" dirty="0" smtClean="0">
                <a:latin typeface="Arial" pitchFamily="34" charset="0"/>
                <a:cs typeface="Arial" pitchFamily="34" charset="0"/>
              </a:rPr>
              <a:t>: supone ser consciente de las emociones. La identificación requiere tiempo y atención.</a:t>
            </a:r>
            <a:r>
              <a:rPr lang="es-ES" b="0" i="0" u="none" strike="noStrik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b="0" i="0" u="none" strike="noStrike" baseline="0" dirty="0" smtClean="0">
                <a:latin typeface="Arial" pitchFamily="34" charset="0"/>
                <a:cs typeface="Arial" pitchFamily="34" charset="0"/>
              </a:rPr>
              <a:t>Nuestro día a día antes del confinamiento no solía dejarnos oportunidades para atender a nuestra</a:t>
            </a:r>
            <a:r>
              <a:rPr lang="es-ES" b="0" i="0" u="none" strike="noStrik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b="0" i="0" u="none" strike="noStrike" baseline="0" dirty="0" smtClean="0">
                <a:latin typeface="Arial" pitchFamily="34" charset="0"/>
                <a:cs typeface="Arial" pitchFamily="34" charset="0"/>
              </a:rPr>
              <a:t>vida emocional, lo que genera una falta de hábito que nos hace difícil dicha tarea.</a:t>
            </a:r>
          </a:p>
          <a:p>
            <a:pPr algn="just"/>
            <a:endParaRPr lang="es-ES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b="1" i="0" u="none" strike="noStrike" baseline="0" dirty="0" smtClean="0">
                <a:latin typeface="Arial" pitchFamily="34" charset="0"/>
                <a:cs typeface="Arial" pitchFamily="34" charset="0"/>
              </a:rPr>
              <a:t>ASUMIR</a:t>
            </a:r>
            <a:r>
              <a:rPr lang="es-ES" b="0" i="0" u="none" strike="noStrike" baseline="0" dirty="0" smtClean="0">
                <a:latin typeface="Arial" pitchFamily="34" charset="0"/>
                <a:cs typeface="Arial" pitchFamily="34" charset="0"/>
              </a:rPr>
              <a:t>: implica ser consciente y aceptar que las emociones son reacciones normales ante la</a:t>
            </a:r>
            <a:r>
              <a:rPr lang="es-ES" b="0" i="0" u="none" strike="noStrik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b="0" i="0" u="none" strike="noStrike" baseline="0" dirty="0" smtClean="0">
                <a:latin typeface="Arial" pitchFamily="34" charset="0"/>
                <a:cs typeface="Arial" pitchFamily="34" charset="0"/>
              </a:rPr>
              <a:t>valoración que hacemos de los acontecimientos que estamos viviendo. Reconocer que todas nuestras</a:t>
            </a:r>
            <a:r>
              <a:rPr lang="es-ES" b="0" i="0" u="none" strike="noStrik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b="0" i="0" u="none" strike="noStrike" baseline="0" dirty="0" smtClean="0">
                <a:latin typeface="Arial" pitchFamily="34" charset="0"/>
                <a:cs typeface="Arial" pitchFamily="34" charset="0"/>
              </a:rPr>
              <a:t>emociones y todas nuestras reacciones son legítimas, supone normalizarlas y es el primer paso para</a:t>
            </a:r>
            <a:r>
              <a:rPr lang="es-ES" b="0" i="0" u="none" strike="noStrik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O" b="0" i="0" u="none" strike="noStrike" baseline="0" dirty="0" smtClean="0">
                <a:latin typeface="Arial" pitchFamily="34" charset="0"/>
                <a:cs typeface="Arial" pitchFamily="34" charset="0"/>
              </a:rPr>
              <a:t>poder gestionarlas.</a:t>
            </a:r>
          </a:p>
          <a:p>
            <a:pPr algn="just"/>
            <a:endParaRPr lang="es-CO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b="1" i="0" u="none" strike="noStrike" baseline="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GESTIONAR</a:t>
            </a:r>
            <a:r>
              <a:rPr lang="es-ES" b="0" i="0" u="none" strike="noStrike" baseline="0" dirty="0" smtClean="0">
                <a:latin typeface="Arial" pitchFamily="34" charset="0"/>
                <a:cs typeface="Arial" pitchFamily="34" charset="0"/>
              </a:rPr>
              <a:t>: la gestión de las emociones supone un trabajo personal para descubrir y comprender</a:t>
            </a:r>
            <a:r>
              <a:rPr lang="es-ES" b="0" i="0" u="none" strike="noStrik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b="0" i="0" u="none" strike="noStrike" baseline="0" dirty="0" smtClean="0">
                <a:latin typeface="Arial" pitchFamily="34" charset="0"/>
                <a:cs typeface="Arial" pitchFamily="34" charset="0"/>
              </a:rPr>
              <a:t>qué causa dichas emociones, para intentar controlarlas o modificarlas intentando afrontar la situación</a:t>
            </a:r>
            <a:r>
              <a:rPr lang="es-ES" b="0" i="0" u="none" strike="noStrik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b="0" i="0" u="none" strike="noStrike" baseline="0" dirty="0" smtClean="0">
                <a:latin typeface="Arial" pitchFamily="34" charset="0"/>
                <a:cs typeface="Arial" pitchFamily="34" charset="0"/>
              </a:rPr>
              <a:t>de la forma más adaptativa posible.</a:t>
            </a:r>
            <a:endParaRPr lang="es-CO" dirty="0">
              <a:latin typeface="Arial" pitchFamily="34" charset="0"/>
              <a:cs typeface="Arial" pitchFamily="34" charset="0"/>
            </a:endParaRPr>
          </a:p>
          <a:p>
            <a:pPr algn="just"/>
            <a:endParaRPr lang="es-CO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CO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91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18976" y="1412776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latin typeface="Arial" pitchFamily="34" charset="0"/>
                <a:cs typeface="Arial" pitchFamily="34" charset="0"/>
              </a:rPr>
              <a:t>COMO ANALIZAR LAS EMOCIONES</a:t>
            </a:r>
            <a:endParaRPr lang="es-CO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94840" y="2348880"/>
            <a:ext cx="83529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0" i="0" u="none" strike="noStrike" baseline="0" dirty="0" smtClean="0">
                <a:latin typeface="CIDFont+F1"/>
              </a:rPr>
              <a:t>Analizar las causas de las emociones para legitimarlas. En la situación concreta que estamos viviendo</a:t>
            </a:r>
            <a:r>
              <a:rPr lang="es-ES" b="0" i="0" u="none" strike="noStrike" dirty="0" smtClean="0">
                <a:latin typeface="CIDFont+F1"/>
              </a:rPr>
              <a:t> </a:t>
            </a:r>
            <a:r>
              <a:rPr lang="es-ES" b="0" i="0" u="none" strike="noStrike" baseline="0" dirty="0" smtClean="0">
                <a:latin typeface="CIDFont+F1"/>
              </a:rPr>
              <a:t>sería interesante diferenciar qué emociones se derivan del confinamiento o son consecuencia de la</a:t>
            </a:r>
            <a:r>
              <a:rPr lang="es-ES" b="0" i="0" u="none" strike="noStrike" dirty="0" smtClean="0">
                <a:latin typeface="CIDFont+F1"/>
              </a:rPr>
              <a:t> </a:t>
            </a:r>
            <a:r>
              <a:rPr lang="es-ES" b="0" i="0" u="none" strike="noStrike" baseline="0" dirty="0" smtClean="0">
                <a:latin typeface="CIDFont+F1"/>
              </a:rPr>
              <a:t>crisis que estamos viviendo y cuáles eran previas a dicha situación.</a:t>
            </a:r>
          </a:p>
          <a:p>
            <a:pPr algn="just"/>
            <a:endParaRPr lang="es-ES" b="0" i="0" u="none" strike="noStrike" baseline="0" dirty="0" smtClean="0">
              <a:latin typeface="CIDFont+F1"/>
            </a:endParaRPr>
          </a:p>
          <a:p>
            <a:pPr algn="just"/>
            <a:r>
              <a:rPr lang="es-ES" b="0" i="0" u="none" strike="noStrike" baseline="0" dirty="0" smtClean="0">
                <a:latin typeface="CIDFont+F7"/>
              </a:rPr>
              <a:t>▫ </a:t>
            </a:r>
            <a:r>
              <a:rPr lang="es-ES" b="0" i="0" u="none" strike="noStrike" baseline="0" dirty="0" smtClean="0">
                <a:latin typeface="CIDFont+F1"/>
              </a:rPr>
              <a:t>Reconocer lo que nos pasa y poder expresarlo tanto verbalmente como por escrito. Expresar lo que</a:t>
            </a:r>
            <a:r>
              <a:rPr lang="es-ES" b="0" i="0" u="none" strike="noStrike" dirty="0" smtClean="0">
                <a:latin typeface="CIDFont+F1"/>
              </a:rPr>
              <a:t> </a:t>
            </a:r>
            <a:r>
              <a:rPr lang="es-CO" b="0" i="0" u="none" strike="noStrike" baseline="0" dirty="0" smtClean="0">
                <a:latin typeface="CIDFont+F1"/>
              </a:rPr>
              <a:t>nos preocupa, comunicarlo a seres queridos, compañeros de piso, familia, amigos – compartir</a:t>
            </a:r>
            <a:r>
              <a:rPr lang="es-CO" b="0" i="0" u="none" strike="noStrike" dirty="0" smtClean="0">
                <a:latin typeface="CIDFont+F1"/>
              </a:rPr>
              <a:t> </a:t>
            </a:r>
            <a:r>
              <a:rPr lang="es-ES" b="0" i="0" u="none" strike="noStrike" baseline="0" dirty="0" smtClean="0">
                <a:latin typeface="CIDFont+F1"/>
              </a:rPr>
              <a:t>emociones y reconocerse en el otro. También plasmarlo en papel (escribir por qué creemos que nos</a:t>
            </a:r>
            <a:r>
              <a:rPr lang="es-ES" b="0" i="0" u="none" strike="noStrike" dirty="0" smtClean="0">
                <a:latin typeface="CIDFont+F1"/>
              </a:rPr>
              <a:t> </a:t>
            </a:r>
            <a:r>
              <a:rPr lang="es-ES" b="0" i="0" u="none" strike="noStrike" baseline="0" dirty="0" smtClean="0">
                <a:latin typeface="CIDFont+F1"/>
              </a:rPr>
              <a:t>sentimos así y, si es posible, sacar conclusiones).</a:t>
            </a:r>
          </a:p>
        </p:txBody>
      </p:sp>
    </p:spTree>
    <p:extLst>
      <p:ext uri="{BB962C8B-B14F-4D97-AF65-F5344CB8AC3E}">
        <p14:creationId xmlns:p14="http://schemas.microsoft.com/office/powerpoint/2010/main" val="92702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474345"/>
            <a:ext cx="842493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dirty="0">
                <a:solidFill>
                  <a:prstClr val="black"/>
                </a:solidFill>
                <a:latin typeface="CIDFont+F7"/>
              </a:rPr>
              <a:t>▫ </a:t>
            </a:r>
            <a:r>
              <a:rPr lang="es-ES" dirty="0">
                <a:solidFill>
                  <a:prstClr val="black"/>
                </a:solidFill>
                <a:latin typeface="CIDFont+F1"/>
              </a:rPr>
              <a:t>Pensar y escribir los aspectos positivos que pueda estar teniendo esta situación en nosotros, en </a:t>
            </a:r>
            <a:r>
              <a:rPr lang="es-ES" dirty="0" smtClean="0">
                <a:solidFill>
                  <a:prstClr val="black"/>
                </a:solidFill>
                <a:latin typeface="CIDFont+F1"/>
              </a:rPr>
              <a:t>los demás</a:t>
            </a:r>
            <a:r>
              <a:rPr lang="es-ES" dirty="0">
                <a:solidFill>
                  <a:prstClr val="black"/>
                </a:solidFill>
                <a:latin typeface="CIDFont+F1"/>
              </a:rPr>
              <a:t>, en la sociedad, si podemos aprender algo, si podemos aprovechar el tiempo para </a:t>
            </a:r>
            <a:r>
              <a:rPr lang="es-ES" dirty="0" smtClean="0">
                <a:solidFill>
                  <a:prstClr val="black"/>
                </a:solidFill>
                <a:latin typeface="CIDFont+F1"/>
              </a:rPr>
              <a:t>nosotros, </a:t>
            </a:r>
            <a:r>
              <a:rPr lang="es-CO" dirty="0" smtClean="0">
                <a:solidFill>
                  <a:prstClr val="black"/>
                </a:solidFill>
                <a:latin typeface="CIDFont+F1"/>
              </a:rPr>
              <a:t>para </a:t>
            </a:r>
            <a:r>
              <a:rPr lang="es-CO" dirty="0">
                <a:solidFill>
                  <a:prstClr val="black"/>
                </a:solidFill>
                <a:latin typeface="CIDFont+F1"/>
              </a:rPr>
              <a:t>comunicarnos, descansar, parar, reflexionar, valorar lo que es realmente importante, detectar</a:t>
            </a:r>
          </a:p>
          <a:p>
            <a:pPr lvl="0"/>
            <a:r>
              <a:rPr lang="es-CO" dirty="0">
                <a:solidFill>
                  <a:prstClr val="black"/>
                </a:solidFill>
                <a:latin typeface="CIDFont+F1"/>
              </a:rPr>
              <a:t>oportunidades, etc</a:t>
            </a:r>
            <a:r>
              <a:rPr lang="es-CO" dirty="0" smtClean="0">
                <a:solidFill>
                  <a:prstClr val="black"/>
                </a:solidFill>
                <a:latin typeface="CIDFont+F1"/>
              </a:rPr>
              <a:t>.</a:t>
            </a:r>
          </a:p>
          <a:p>
            <a:pPr lvl="0"/>
            <a:endParaRPr lang="es-CO" dirty="0">
              <a:solidFill>
                <a:prstClr val="black"/>
              </a:solidFill>
              <a:latin typeface="CIDFont+F1"/>
            </a:endParaRPr>
          </a:p>
          <a:p>
            <a:pPr lvl="0" algn="just"/>
            <a:r>
              <a:rPr lang="es-ES" dirty="0">
                <a:solidFill>
                  <a:prstClr val="black"/>
                </a:solidFill>
                <a:latin typeface="CIDFont+F7"/>
              </a:rPr>
              <a:t>▫ </a:t>
            </a:r>
            <a:r>
              <a:rPr lang="es-ES" dirty="0">
                <a:solidFill>
                  <a:prstClr val="black"/>
                </a:solidFill>
                <a:latin typeface="CIDFont+F1"/>
              </a:rPr>
              <a:t>Ante momentos de mayor tensión, podemos aplicar estrategias de </a:t>
            </a:r>
            <a:r>
              <a:rPr lang="es-ES" dirty="0">
                <a:solidFill>
                  <a:prstClr val="black"/>
                </a:solidFill>
                <a:latin typeface="CIDFont+F3"/>
              </a:rPr>
              <a:t>respiración y relajación </a:t>
            </a:r>
            <a:r>
              <a:rPr lang="es-ES" dirty="0" smtClean="0">
                <a:solidFill>
                  <a:prstClr val="black"/>
                </a:solidFill>
                <a:latin typeface="CIDFont+F3"/>
              </a:rPr>
              <a:t>sencillas </a:t>
            </a:r>
            <a:r>
              <a:rPr lang="es-ES" dirty="0" smtClean="0">
                <a:solidFill>
                  <a:prstClr val="black"/>
                </a:solidFill>
                <a:latin typeface="CIDFont+F1"/>
              </a:rPr>
              <a:t>como </a:t>
            </a:r>
            <a:r>
              <a:rPr lang="es-ES" dirty="0">
                <a:solidFill>
                  <a:prstClr val="black"/>
                </a:solidFill>
                <a:latin typeface="CIDFont+F1"/>
              </a:rPr>
              <a:t>buscar un espacio tranquilo para tumbarse e intentar generar un estado de calma tanto </a:t>
            </a:r>
            <a:r>
              <a:rPr lang="es-ES" dirty="0" smtClean="0">
                <a:solidFill>
                  <a:prstClr val="black"/>
                </a:solidFill>
                <a:latin typeface="CIDFont+F1"/>
              </a:rPr>
              <a:t>física </a:t>
            </a:r>
            <a:r>
              <a:rPr lang="es-CO" dirty="0" smtClean="0">
                <a:solidFill>
                  <a:prstClr val="black"/>
                </a:solidFill>
                <a:latin typeface="CIDFont+F1"/>
              </a:rPr>
              <a:t>como </a:t>
            </a:r>
            <a:r>
              <a:rPr lang="es-CO" dirty="0">
                <a:solidFill>
                  <a:prstClr val="black"/>
                </a:solidFill>
                <a:latin typeface="CIDFont+F1"/>
              </a:rPr>
              <a:t>mentalmente, o </a:t>
            </a:r>
            <a:r>
              <a:rPr lang="es-CO" dirty="0" smtClean="0">
                <a:solidFill>
                  <a:prstClr val="black"/>
                </a:solidFill>
                <a:latin typeface="CIDFont+F1"/>
              </a:rPr>
              <a:t>repetirse internamente </a:t>
            </a:r>
            <a:r>
              <a:rPr lang="es-CO" dirty="0">
                <a:solidFill>
                  <a:prstClr val="black"/>
                </a:solidFill>
                <a:latin typeface="CIDFont+F1"/>
              </a:rPr>
              <a:t>alguna palabra tranquilizadora (“calma”, “paz”, “relax</a:t>
            </a:r>
            <a:r>
              <a:rPr lang="es-CO" dirty="0" smtClean="0">
                <a:solidFill>
                  <a:prstClr val="black"/>
                </a:solidFill>
                <a:latin typeface="CIDFont+F1"/>
              </a:rPr>
              <a:t>” </a:t>
            </a:r>
            <a:r>
              <a:rPr lang="es-ES" dirty="0" smtClean="0">
                <a:solidFill>
                  <a:prstClr val="black"/>
                </a:solidFill>
                <a:latin typeface="CIDFont+F1"/>
              </a:rPr>
              <a:t>..) </a:t>
            </a:r>
            <a:r>
              <a:rPr lang="es-ES" dirty="0">
                <a:solidFill>
                  <a:prstClr val="black"/>
                </a:solidFill>
                <a:latin typeface="CIDFont+F1"/>
              </a:rPr>
              <a:t>al espirar, a modo de mantra mientras se realizan los ejercicios.</a:t>
            </a:r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3" name="AutoShape 2" descr="Cómo entrenar la inteligencia emocional - Psicología Flexib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933057"/>
            <a:ext cx="781236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990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362" y="3861048"/>
            <a:ext cx="3573749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611559" y="836712"/>
            <a:ext cx="815560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dirty="0" smtClean="0"/>
              <a:t>OBJETIVOS</a:t>
            </a:r>
          </a:p>
          <a:p>
            <a:r>
              <a:rPr lang="es-ES" sz="2800" dirty="0" smtClean="0"/>
              <a:t> Definir el concepto de Resiliencia</a:t>
            </a:r>
          </a:p>
          <a:p>
            <a:r>
              <a:rPr lang="es-ES" sz="2800" dirty="0" smtClean="0"/>
              <a:t> Identificar algunas de  las definiciones básicas.</a:t>
            </a:r>
          </a:p>
          <a:p>
            <a:r>
              <a:rPr lang="es-ES" sz="2800" dirty="0" smtClean="0"/>
              <a:t> Reconocer factores de riesgo y factores</a:t>
            </a:r>
          </a:p>
          <a:p>
            <a:r>
              <a:rPr lang="es-ES" sz="2800" dirty="0" smtClean="0"/>
              <a:t>   protectores.</a:t>
            </a:r>
          </a:p>
          <a:p>
            <a:r>
              <a:rPr lang="es-ES" sz="2800" dirty="0" smtClean="0"/>
              <a:t> Formas de afrontar la tensión emocional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14085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172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280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266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Best Minions Gracias Por Su Atencion GIFs | Gfyc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" name="AutoShape 4" descr="Best Minions Gracias Por Su Atencion GIFs | Gfyca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908720"/>
            <a:ext cx="8000057" cy="4752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532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640960" cy="604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067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4188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04664"/>
            <a:ext cx="2492871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51520" y="3212976"/>
            <a:ext cx="59046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200" dirty="0" smtClean="0">
                <a:latin typeface="Arial" pitchFamily="34" charset="0"/>
                <a:cs typeface="Arial" pitchFamily="34" charset="0"/>
              </a:rPr>
              <a:t>“El Hombre que se levanta es</a:t>
            </a:r>
          </a:p>
          <a:p>
            <a:pPr algn="just"/>
            <a:r>
              <a:rPr lang="es-ES" sz="3200" dirty="0" smtClean="0">
                <a:latin typeface="Arial" pitchFamily="34" charset="0"/>
                <a:cs typeface="Arial" pitchFamily="34" charset="0"/>
              </a:rPr>
              <a:t>aún más fuerte que el que no</a:t>
            </a:r>
          </a:p>
          <a:p>
            <a:pPr algn="just"/>
            <a:r>
              <a:rPr lang="es-ES" sz="3200" dirty="0" smtClean="0">
                <a:latin typeface="Arial" pitchFamily="34" charset="0"/>
                <a:cs typeface="Arial" pitchFamily="34" charset="0"/>
              </a:rPr>
              <a:t>ha caído”</a:t>
            </a:r>
          </a:p>
          <a:p>
            <a:pPr algn="r"/>
            <a:r>
              <a:rPr lang="es-ES" sz="2400" dirty="0" smtClean="0">
                <a:latin typeface="Arial" pitchFamily="34" charset="0"/>
                <a:cs typeface="Arial" pitchFamily="34" charset="0"/>
              </a:rPr>
              <a:t>(VÍCTOR FRANKL</a:t>
            </a:r>
            <a:r>
              <a:rPr lang="es-ES" sz="3200" dirty="0" smtClean="0">
                <a:latin typeface="Arial" pitchFamily="34" charset="0"/>
                <a:cs typeface="Arial" pitchFamily="34" charset="0"/>
              </a:rPr>
              <a:t>)</a:t>
            </a:r>
            <a:endParaRPr lang="es-CO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5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24944"/>
            <a:ext cx="4032448" cy="312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067944" y="1556792"/>
            <a:ext cx="41985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4400" dirty="0" smtClean="0">
                <a:latin typeface="Arial" pitchFamily="34" charset="0"/>
                <a:cs typeface="Arial" pitchFamily="34" charset="0"/>
              </a:rPr>
              <a:t>DEFINICIONES</a:t>
            </a:r>
            <a:endParaRPr lang="es-CO" sz="4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34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88177" y="548680"/>
            <a:ext cx="8064896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b="1" dirty="0">
                <a:latin typeface="Arial" pitchFamily="34" charset="0"/>
                <a:cs typeface="Arial" pitchFamily="34" charset="0"/>
              </a:rPr>
              <a:t>ORIGEN DEL TÉRMINO</a:t>
            </a:r>
          </a:p>
          <a:p>
            <a:endParaRPr lang="es-CO" dirty="0" smtClean="0"/>
          </a:p>
          <a:p>
            <a:r>
              <a:rPr lang="es-CO" sz="2800" dirty="0" smtClean="0"/>
              <a:t> </a:t>
            </a:r>
            <a:r>
              <a:rPr lang="es-CO" sz="2800" b="1" i="1" dirty="0">
                <a:latin typeface="Arial" pitchFamily="34" charset="0"/>
                <a:cs typeface="Arial" pitchFamily="34" charset="0"/>
              </a:rPr>
              <a:t>RESILIERE:</a:t>
            </a:r>
          </a:p>
          <a:p>
            <a:pPr algn="just"/>
            <a:r>
              <a:rPr lang="es-CO" dirty="0"/>
              <a:t> </a:t>
            </a:r>
            <a:r>
              <a:rPr lang="es-CO" sz="2800" i="1" dirty="0"/>
              <a:t>“</a:t>
            </a:r>
            <a:r>
              <a:rPr lang="es-CO" sz="2800" dirty="0"/>
              <a:t>Volver a entrar saltando”, “saltar hacia arriba</a:t>
            </a:r>
            <a:r>
              <a:rPr lang="es-CO" sz="2800" dirty="0" smtClean="0"/>
              <a:t>”, “</a:t>
            </a:r>
            <a:r>
              <a:rPr lang="es-CO" sz="2800" dirty="0"/>
              <a:t>rebotar</a:t>
            </a:r>
            <a:r>
              <a:rPr lang="es-CO" sz="2800" dirty="0" smtClean="0"/>
              <a:t>”</a:t>
            </a:r>
          </a:p>
          <a:p>
            <a:pPr algn="just"/>
            <a:endParaRPr lang="es-CO" sz="2800" dirty="0"/>
          </a:p>
          <a:p>
            <a:pPr algn="just"/>
            <a:r>
              <a:rPr lang="es-ES" sz="2400" b="1" dirty="0" smtClean="0">
                <a:latin typeface="Arial" pitchFamily="34" charset="0"/>
                <a:cs typeface="Arial" pitchFamily="34" charset="0"/>
              </a:rPr>
              <a:t>En </a:t>
            </a:r>
            <a:r>
              <a:rPr lang="es-ES" sz="2400" b="1" dirty="0">
                <a:latin typeface="Arial" pitchFamily="34" charset="0"/>
                <a:cs typeface="Arial" pitchFamily="34" charset="0"/>
              </a:rPr>
              <a:t>Física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, es la capacidad de ciertos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materiales de 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recuperar su forma original después de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haber sido 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sometidos a una presión que los deforme.</a:t>
            </a:r>
            <a:endParaRPr lang="es-CO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180443"/>
            <a:ext cx="2945879" cy="225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279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537802"/>
            <a:ext cx="49984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200" b="0" i="0" u="none" strike="noStrike" baseline="0" dirty="0" smtClean="0">
                <a:solidFill>
                  <a:srgbClr val="464646"/>
                </a:solidFill>
                <a:latin typeface="Arial" pitchFamily="34" charset="0"/>
                <a:cs typeface="Arial" pitchFamily="34" charset="0"/>
              </a:rPr>
              <a:t>DEFINICIONES BÁSICAS</a:t>
            </a:r>
            <a:endParaRPr lang="es-CO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23528" y="1997839"/>
            <a:ext cx="864096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0" i="0" u="none" strike="noStrike" baseline="0" dirty="0" smtClean="0">
                <a:solidFill>
                  <a:srgbClr val="000000"/>
                </a:solidFill>
                <a:latin typeface="Tahoma"/>
              </a:rPr>
              <a:t>Enfrentamiento efectivo de circunstancias y eventos de la</a:t>
            </a:r>
            <a:r>
              <a:rPr lang="es-ES" b="0" i="0" u="none" strike="noStrike" dirty="0" smtClean="0">
                <a:solidFill>
                  <a:srgbClr val="000000"/>
                </a:solidFill>
                <a:latin typeface="Tahoma"/>
              </a:rPr>
              <a:t> </a:t>
            </a:r>
            <a:r>
              <a:rPr lang="es-ES" b="0" i="0" u="none" strike="noStrike" baseline="0" dirty="0" smtClean="0">
                <a:solidFill>
                  <a:srgbClr val="000000"/>
                </a:solidFill>
                <a:latin typeface="Tahoma"/>
              </a:rPr>
              <a:t>vida severamente estresantes y acumulativos (LÖSEL,</a:t>
            </a:r>
            <a:r>
              <a:rPr lang="es-ES" b="0" i="0" u="none" strike="noStrike" dirty="0" smtClean="0">
                <a:solidFill>
                  <a:srgbClr val="000000"/>
                </a:solidFill>
                <a:latin typeface="Tahoma"/>
              </a:rPr>
              <a:t> </a:t>
            </a:r>
            <a:r>
              <a:rPr lang="es-CO" b="0" i="0" u="none" strike="noStrike" baseline="0" dirty="0" smtClean="0">
                <a:solidFill>
                  <a:srgbClr val="000000"/>
                </a:solidFill>
                <a:latin typeface="Tahoma"/>
              </a:rPr>
              <a:t>BLIENESER Y KOFERL, 1995).</a:t>
            </a:r>
          </a:p>
          <a:p>
            <a:pPr algn="just"/>
            <a:endParaRPr lang="es-CO" b="0" i="0" u="none" strike="noStrike" baseline="0" dirty="0" smtClean="0">
              <a:solidFill>
                <a:srgbClr val="000000"/>
              </a:solidFill>
              <a:latin typeface="Tahoma"/>
            </a:endParaRPr>
          </a:p>
          <a:p>
            <a:pPr algn="just"/>
            <a:r>
              <a:rPr lang="es-ES" b="0" i="0" u="none" strike="noStrike" baseline="0" dirty="0" smtClean="0">
                <a:solidFill>
                  <a:srgbClr val="000000"/>
                </a:solidFill>
                <a:latin typeface="Tahoma"/>
              </a:rPr>
              <a:t>Capacidad del ser humano para hacer frente a las</a:t>
            </a:r>
            <a:r>
              <a:rPr lang="es-ES" b="0" i="0" u="none" strike="noStrike" dirty="0" smtClean="0">
                <a:solidFill>
                  <a:srgbClr val="000000"/>
                </a:solidFill>
                <a:latin typeface="Tahoma"/>
              </a:rPr>
              <a:t> </a:t>
            </a:r>
            <a:r>
              <a:rPr lang="es-CO" b="0" i="0" u="none" strike="noStrike" baseline="0" dirty="0" smtClean="0">
                <a:solidFill>
                  <a:srgbClr val="000000"/>
                </a:solidFill>
                <a:latin typeface="Tahoma"/>
              </a:rPr>
              <a:t>adversidades de la vida, superarlas e, inclusive, ser</a:t>
            </a:r>
            <a:r>
              <a:rPr lang="es-CO" b="0" i="0" u="none" strike="noStrike" dirty="0" smtClean="0">
                <a:solidFill>
                  <a:srgbClr val="000000"/>
                </a:solidFill>
                <a:latin typeface="Tahoma"/>
              </a:rPr>
              <a:t> </a:t>
            </a:r>
            <a:r>
              <a:rPr lang="es-CO" b="0" i="0" u="none" strike="noStrike" baseline="0" dirty="0" smtClean="0">
                <a:solidFill>
                  <a:srgbClr val="000000"/>
                </a:solidFill>
                <a:latin typeface="Tahoma"/>
              </a:rPr>
              <a:t>transformado por ellas (GROTBERG, 1995).</a:t>
            </a:r>
            <a:endParaRPr lang="es-CO" dirty="0">
              <a:solidFill>
                <a:srgbClr val="000000"/>
              </a:solidFill>
              <a:latin typeface="Tahoma"/>
            </a:endParaRPr>
          </a:p>
          <a:p>
            <a:pPr marL="285750" indent="-285750" algn="just">
              <a:buFont typeface="Wingdings"/>
              <a:buChar char="q"/>
            </a:pPr>
            <a:endParaRPr lang="es-CO" dirty="0" smtClean="0">
              <a:solidFill>
                <a:srgbClr val="000000"/>
              </a:solidFill>
              <a:latin typeface="Tahoma"/>
            </a:endParaRPr>
          </a:p>
          <a:p>
            <a:r>
              <a:rPr lang="es-ES" b="0" i="0" u="none" strike="noStrike" baseline="0" dirty="0" smtClean="0">
                <a:solidFill>
                  <a:srgbClr val="000000"/>
                </a:solidFill>
                <a:latin typeface="Tahoma"/>
              </a:rPr>
              <a:t>Combinación de factores que permiten a un niño, a un</a:t>
            </a:r>
            <a:r>
              <a:rPr lang="es-ES" b="0" i="0" u="none" strike="noStrike" dirty="0" smtClean="0">
                <a:solidFill>
                  <a:srgbClr val="000000"/>
                </a:solidFill>
                <a:latin typeface="Tahoma"/>
              </a:rPr>
              <a:t> </a:t>
            </a:r>
            <a:r>
              <a:rPr lang="es-ES" b="0" i="0" u="none" strike="noStrike" baseline="0" dirty="0" smtClean="0">
                <a:solidFill>
                  <a:srgbClr val="000000"/>
                </a:solidFill>
                <a:latin typeface="Tahoma"/>
              </a:rPr>
              <a:t>ser humano, afrontar y superar los problemas y</a:t>
            </a:r>
            <a:r>
              <a:rPr lang="es-ES" b="0" i="0" u="none" strike="noStrike" dirty="0" smtClean="0">
                <a:solidFill>
                  <a:srgbClr val="000000"/>
                </a:solidFill>
                <a:latin typeface="Tahoma"/>
              </a:rPr>
              <a:t> </a:t>
            </a:r>
            <a:r>
              <a:rPr lang="es-ES" b="0" i="0" u="none" strike="noStrike" baseline="0" dirty="0" smtClean="0">
                <a:solidFill>
                  <a:srgbClr val="000000"/>
                </a:solidFill>
                <a:latin typeface="Tahoma"/>
              </a:rPr>
              <a:t>adversidades de la vida y construir sobre ellos (SUÁREZ</a:t>
            </a:r>
          </a:p>
          <a:p>
            <a:r>
              <a:rPr lang="es-CO" b="0" i="0" u="none" strike="noStrike" baseline="0" dirty="0" smtClean="0">
                <a:solidFill>
                  <a:srgbClr val="000000"/>
                </a:solidFill>
                <a:latin typeface="Tahoma"/>
              </a:rPr>
              <a:t>OJEDA, 1995)</a:t>
            </a:r>
          </a:p>
          <a:p>
            <a:endParaRPr lang="es-CO" sz="1400" dirty="0">
              <a:solidFill>
                <a:srgbClr val="000000"/>
              </a:solidFill>
              <a:latin typeface="Tahoma"/>
            </a:endParaRPr>
          </a:p>
          <a:p>
            <a:r>
              <a:rPr lang="es-ES" b="0" i="0" u="none" strike="noStrike" baseline="0" dirty="0" smtClean="0">
                <a:solidFill>
                  <a:srgbClr val="000000"/>
                </a:solidFill>
                <a:latin typeface="Tahoma"/>
              </a:rPr>
              <a:t>Producto de la conjunción entre factores ambientales y el</a:t>
            </a:r>
            <a:r>
              <a:rPr lang="es-ES" b="0" i="0" u="none" strike="noStrike" dirty="0" smtClean="0">
                <a:solidFill>
                  <a:srgbClr val="000000"/>
                </a:solidFill>
                <a:latin typeface="Tahoma"/>
              </a:rPr>
              <a:t> </a:t>
            </a:r>
            <a:r>
              <a:rPr lang="es-ES" b="0" i="0" u="none" strike="noStrike" baseline="0" dirty="0" smtClean="0">
                <a:solidFill>
                  <a:srgbClr val="000000"/>
                </a:solidFill>
                <a:latin typeface="Tahoma"/>
              </a:rPr>
              <a:t>temperamento y un tipo de habilidad cognitiva que</a:t>
            </a:r>
            <a:r>
              <a:rPr lang="es-ES" b="0" i="0" u="none" strike="noStrike" dirty="0" smtClean="0">
                <a:solidFill>
                  <a:srgbClr val="000000"/>
                </a:solidFill>
                <a:latin typeface="Tahoma"/>
              </a:rPr>
              <a:t> </a:t>
            </a:r>
            <a:r>
              <a:rPr lang="es-ES" b="0" i="0" u="none" strike="noStrike" baseline="0" dirty="0" smtClean="0">
                <a:solidFill>
                  <a:srgbClr val="000000"/>
                </a:solidFill>
                <a:latin typeface="Tahoma"/>
              </a:rPr>
              <a:t>tienen algunos niños aun cuando sean muy</a:t>
            </a:r>
            <a:r>
              <a:rPr lang="es-ES" b="0" i="0" u="none" strike="noStrike" dirty="0" smtClean="0">
                <a:solidFill>
                  <a:srgbClr val="000000"/>
                </a:solidFill>
                <a:latin typeface="Tahoma"/>
              </a:rPr>
              <a:t> </a:t>
            </a:r>
            <a:r>
              <a:rPr lang="es-ES" b="0" i="0" u="none" strike="noStrike" baseline="0" dirty="0" smtClean="0">
                <a:solidFill>
                  <a:srgbClr val="000000"/>
                </a:solidFill>
                <a:latin typeface="Tahoma"/>
              </a:rPr>
              <a:t>pequeños</a:t>
            </a:r>
            <a:r>
              <a:rPr lang="es-ES" b="0" i="0" u="none" strike="noStrike" dirty="0" smtClean="0">
                <a:solidFill>
                  <a:srgbClr val="000000"/>
                </a:solidFill>
                <a:latin typeface="Tahoma"/>
              </a:rPr>
              <a:t> </a:t>
            </a:r>
            <a:r>
              <a:rPr lang="es-CO" b="0" i="0" u="none" strike="noStrike" baseline="0" dirty="0" smtClean="0">
                <a:solidFill>
                  <a:srgbClr val="000000"/>
                </a:solidFill>
                <a:latin typeface="Tahoma"/>
              </a:rPr>
              <a:t>(OSBORN, 1996)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2422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320457"/>
            <a:ext cx="864096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b="1" i="0" u="none" strike="noStrike" baseline="0" dirty="0" smtClean="0">
                <a:latin typeface="Tahoma"/>
              </a:rPr>
              <a:t>Resiliencia:</a:t>
            </a:r>
          </a:p>
          <a:p>
            <a:endParaRPr lang="es-CO" sz="3200" b="1" i="0" u="none" strike="noStrike" baseline="0" dirty="0" smtClean="0">
              <a:latin typeface="Tahoma"/>
            </a:endParaRPr>
          </a:p>
          <a:p>
            <a:pPr algn="just"/>
            <a:r>
              <a:rPr lang="es-ES" sz="2400" b="0" i="0" u="none" strike="noStrike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Capacidad que tiene un ser humano a pesar de sus</a:t>
            </a:r>
            <a:r>
              <a:rPr lang="es-ES" sz="2400" b="0" i="0" u="none" strike="noStrik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s-CO" sz="2400" b="0" i="0" u="none" strike="noStrike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dificultades personales (físicas, mentales y/o psíquicas)</a:t>
            </a:r>
            <a:r>
              <a:rPr lang="es-CO" sz="2400" b="0" i="0" u="none" strike="noStrik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b="0" i="0" u="none" strike="noStrike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para intuir y crear, en circunstancias desfavorables o en</a:t>
            </a:r>
            <a:r>
              <a:rPr lang="es-ES" sz="2400" b="0" i="0" u="none" strike="noStrik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b="0" i="0" u="none" strike="noStrike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 entorno destructor, respuestas que le hacen posible</a:t>
            </a:r>
            <a:r>
              <a:rPr lang="es-ES" sz="2400" b="0" i="0" u="none" strike="noStrik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b="0" i="0" u="none" strike="noStrike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 dejarse atrapar por las circunstancias y tropiezos</a:t>
            </a:r>
            <a:r>
              <a:rPr lang="es-ES" sz="2400" b="0" i="0" u="none" strike="noStrik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b="0" i="0" u="none" strike="noStrike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personales ni por las condiciones del entorno sino por el</a:t>
            </a:r>
            <a:r>
              <a:rPr lang="es-ES" sz="2400" b="0" i="0" u="none" strike="noStrik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b="0" i="0" u="none" strike="noStrike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contrario, proponer y realizar comportamientos que le</a:t>
            </a:r>
            <a:r>
              <a:rPr lang="es-ES" sz="2400" b="0" i="0" u="none" strike="noStrik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b="0" i="0" u="none" strike="noStrike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permiten una vida con menos sufrimiento y encontrar un</a:t>
            </a:r>
            <a:r>
              <a:rPr lang="es-ES" sz="2400" b="0" i="0" u="none" strike="noStrik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b="0" i="0" u="none" strike="noStrike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lugar en su medio ambiente, lo cual le permite</a:t>
            </a:r>
            <a:r>
              <a:rPr lang="es-ES" sz="2400" b="0" i="0" u="none" strike="noStrik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b="0" i="0" u="none" strike="noStrike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desarrollar sus capacidades y anhelos. </a:t>
            </a:r>
            <a:r>
              <a:rPr lang="es-ES" sz="2000" b="0" i="0" u="none" strike="noStrike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(LORENTO</a:t>
            </a:r>
          </a:p>
          <a:p>
            <a:pPr algn="just"/>
            <a:r>
              <a:rPr lang="es-CO" sz="2000" b="0" i="0" u="none" strike="noStrike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BALEGNO)</a:t>
            </a:r>
            <a:endParaRPr lang="es-CO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25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27584" y="1196752"/>
            <a:ext cx="777686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b="0" i="0" u="none" strike="noStrike" baseline="0" dirty="0" smtClean="0">
                <a:latin typeface="Tahoma"/>
              </a:rPr>
              <a:t>Capacidad de un individuo o de un sistema social</a:t>
            </a:r>
            <a:r>
              <a:rPr lang="es-ES" sz="2800" b="0" i="0" u="none" strike="noStrike" dirty="0" smtClean="0">
                <a:latin typeface="Tahoma"/>
              </a:rPr>
              <a:t> </a:t>
            </a:r>
            <a:r>
              <a:rPr lang="es-ES" sz="2800" b="0" i="0" u="none" strike="noStrike" baseline="0" dirty="0" smtClean="0">
                <a:latin typeface="Tahoma"/>
              </a:rPr>
              <a:t>de vivir bien y desarrollarse positivamente, a</a:t>
            </a:r>
            <a:r>
              <a:rPr lang="es-ES" sz="2800" b="0" i="0" u="none" strike="noStrike" dirty="0" smtClean="0">
                <a:latin typeface="Tahoma"/>
              </a:rPr>
              <a:t> </a:t>
            </a:r>
            <a:r>
              <a:rPr lang="es-ES" sz="2800" b="0" i="0" u="none" strike="noStrike" baseline="0" dirty="0" smtClean="0">
                <a:latin typeface="Tahoma"/>
              </a:rPr>
              <a:t>pesar de las difíciles condiciones de vida y más</a:t>
            </a:r>
            <a:r>
              <a:rPr lang="es-ES" sz="2800" b="0" i="0" u="none" strike="noStrike" dirty="0" smtClean="0">
                <a:latin typeface="Tahoma"/>
              </a:rPr>
              <a:t> </a:t>
            </a:r>
            <a:r>
              <a:rPr lang="es-ES" sz="2800" b="0" i="0" u="none" strike="noStrike" baseline="0" dirty="0" smtClean="0">
                <a:latin typeface="Tahoma"/>
              </a:rPr>
              <a:t>aún, de salir fortalecidos y ser transformados por</a:t>
            </a:r>
            <a:r>
              <a:rPr lang="es-ES" sz="2800" b="0" i="0" u="none" strike="noStrike" dirty="0" smtClean="0">
                <a:latin typeface="Tahoma"/>
              </a:rPr>
              <a:t> </a:t>
            </a:r>
            <a:r>
              <a:rPr lang="es-CO" sz="2800" b="0" i="0" u="none" strike="noStrike" baseline="0" dirty="0" smtClean="0">
                <a:latin typeface="Tahoma"/>
              </a:rPr>
              <a:t>ellas. </a:t>
            </a:r>
          </a:p>
          <a:p>
            <a:pPr algn="just"/>
            <a:endParaRPr lang="es-CO" sz="2800" dirty="0">
              <a:latin typeface="Tahoma"/>
            </a:endParaRPr>
          </a:p>
          <a:p>
            <a:pPr algn="just"/>
            <a:r>
              <a:rPr lang="es-CO" sz="2000" b="0" i="0" u="none" strike="noStrike" baseline="0" dirty="0" smtClean="0">
                <a:latin typeface="Tahoma"/>
              </a:rPr>
              <a:t>(HELENA COMBARIZA)</a:t>
            </a:r>
            <a:endParaRPr lang="es-CO" sz="2800" dirty="0"/>
          </a:p>
        </p:txBody>
      </p:sp>
      <p:sp>
        <p:nvSpPr>
          <p:cNvPr id="3" name="2 Rectángulo"/>
          <p:cNvSpPr/>
          <p:nvPr/>
        </p:nvSpPr>
        <p:spPr>
          <a:xfrm>
            <a:off x="683568" y="642754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b="1" i="0" u="none" strike="noStrike" baseline="0" dirty="0" smtClean="0">
                <a:solidFill>
                  <a:srgbClr val="464646"/>
                </a:solidFill>
                <a:latin typeface="Tahoma,Bold"/>
              </a:rPr>
              <a:t>Resiliencia:</a:t>
            </a:r>
          </a:p>
          <a:p>
            <a:r>
              <a:rPr lang="es-CO" sz="1200" b="0" i="0" u="none" strike="noStrike" baseline="0" dirty="0" smtClean="0">
                <a:solidFill>
                  <a:srgbClr val="2DA3C0"/>
                </a:solidFill>
                <a:latin typeface="Wingdings"/>
              </a:rPr>
              <a:t></a:t>
            </a:r>
            <a:endParaRPr lang="es-CO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577857"/>
            <a:ext cx="2365623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143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7056785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67544" y="4869160"/>
            <a:ext cx="7992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i="1" dirty="0">
                <a:latin typeface="Edwardian Script ITC" pitchFamily="66" charset="0"/>
              </a:rPr>
              <a:t>“</a:t>
            </a:r>
            <a:r>
              <a:rPr lang="es-ES" b="1" i="1" dirty="0">
                <a:latin typeface="Arial" pitchFamily="34" charset="0"/>
                <a:cs typeface="Arial" pitchFamily="34" charset="0"/>
              </a:rPr>
              <a:t>LO IMPORTANTE NO ES LO QUE SE HACE DE </a:t>
            </a:r>
            <a:r>
              <a:rPr lang="es-ES" b="1" i="1" dirty="0" smtClean="0">
                <a:latin typeface="Arial" pitchFamily="34" charset="0"/>
                <a:cs typeface="Arial" pitchFamily="34" charset="0"/>
              </a:rPr>
              <a:t>NOSOTROS, SINO </a:t>
            </a:r>
            <a:r>
              <a:rPr lang="es-ES" b="1" i="1" dirty="0">
                <a:latin typeface="Arial" pitchFamily="34" charset="0"/>
                <a:cs typeface="Arial" pitchFamily="34" charset="0"/>
              </a:rPr>
              <a:t>LO QUE HACEMOS NOSOTROS MISMOS DE LO </a:t>
            </a:r>
            <a:r>
              <a:rPr lang="es-ES" b="1" i="1" dirty="0" smtClean="0">
                <a:latin typeface="Arial" pitchFamily="34" charset="0"/>
                <a:cs typeface="Arial" pitchFamily="34" charset="0"/>
              </a:rPr>
              <a:t>QUE </a:t>
            </a:r>
            <a:r>
              <a:rPr lang="es-CO" b="1" i="1" dirty="0" smtClean="0">
                <a:latin typeface="Arial" pitchFamily="34" charset="0"/>
                <a:cs typeface="Arial" pitchFamily="34" charset="0"/>
              </a:rPr>
              <a:t>NOS </a:t>
            </a:r>
            <a:r>
              <a:rPr lang="es-CO" b="1" i="1" dirty="0">
                <a:latin typeface="Arial" pitchFamily="34" charset="0"/>
                <a:cs typeface="Arial" pitchFamily="34" charset="0"/>
              </a:rPr>
              <a:t>HICIERON”</a:t>
            </a:r>
          </a:p>
          <a:p>
            <a:pPr algn="just"/>
            <a:endParaRPr lang="es-CO" sz="1400" i="1" u="none" strike="noStrike" baseline="0" dirty="0" smtClean="0">
              <a:latin typeface="Edwardian Script ITC" pitchFamily="66" charset="0"/>
            </a:endParaRPr>
          </a:p>
          <a:p>
            <a:pPr algn="just"/>
            <a:r>
              <a:rPr lang="es-CO" sz="1400" b="0" i="1" u="none" strike="noStrike" baseline="0" dirty="0" smtClean="0">
                <a:latin typeface="Franklin Gothic Medium,Italic"/>
              </a:rPr>
              <a:t>(JEAN PAUL SARTRE)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4781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nsmisión de listas">
  <a:themeElements>
    <a:clrScheme name="Transmisión de listas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Transmisión de listas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nsmisión de listas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241</TotalTime>
  <Words>1292</Words>
  <Application>Microsoft Office PowerPoint</Application>
  <PresentationFormat>Presentación en pantalla (4:3)</PresentationFormat>
  <Paragraphs>101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Transmisión de listas</vt:lpstr>
      <vt:lpstr>RESILENCIA Y SALUD EMOCIONAL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RESILENCIA Y SALUD EMOCIONAL</dc:title>
  <dc:creator>FATIMA</dc:creator>
  <cp:lastModifiedBy>FATIMA</cp:lastModifiedBy>
  <cp:revision>13</cp:revision>
  <dcterms:created xsi:type="dcterms:W3CDTF">2020-08-16T18:50:05Z</dcterms:created>
  <dcterms:modified xsi:type="dcterms:W3CDTF">2020-08-16T22:51:25Z</dcterms:modified>
</cp:coreProperties>
</file>