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udio/unknown"/>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34"/>
    <a:srgbClr val="6D6D1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01" autoAdjust="0"/>
    <p:restoredTop sz="94660"/>
  </p:normalViewPr>
  <p:slideViewPr>
    <p:cSldViewPr>
      <p:cViewPr varScale="1">
        <p:scale>
          <a:sx n="68" d="100"/>
          <a:sy n="68" d="100"/>
        </p:scale>
        <p:origin x="-6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139B0-BCCF-4BC1-8EF1-4E9898247B4A}" type="datetimeFigureOut">
              <a:rPr lang="es-CO" smtClean="0"/>
              <a:pPr/>
              <a:t>08/11/2010</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0793E2-C872-4EDA-80C4-3F528BF32036}" type="slidenum">
              <a:rPr lang="es-CO" smtClean="0"/>
              <a:pPr/>
              <a:t>‹Nº›</a:t>
            </a:fld>
            <a:endParaRPr lang="es-CO"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O" dirty="0" smtClean="0"/>
              <a:t>Os aas</a:t>
            </a:r>
          </a:p>
          <a:p>
            <a:endParaRPr lang="es-CO" dirty="0" smtClean="0"/>
          </a:p>
        </p:txBody>
      </p:sp>
      <p:sp>
        <p:nvSpPr>
          <p:cNvPr id="4" name="3 Marcador de número de diapositiva"/>
          <p:cNvSpPr>
            <a:spLocks noGrp="1"/>
          </p:cNvSpPr>
          <p:nvPr>
            <p:ph type="sldNum" sz="quarter" idx="10"/>
          </p:nvPr>
        </p:nvSpPr>
        <p:spPr/>
        <p:txBody>
          <a:bodyPr/>
          <a:lstStyle/>
          <a:p>
            <a:fld id="{EB0793E2-C872-4EDA-80C4-3F528BF32036}" type="slidenum">
              <a:rPr lang="es-CO" smtClean="0"/>
              <a:pPr/>
              <a:t>4</a:t>
            </a:fld>
            <a:endParaRPr lang="es-CO"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EB0793E2-C872-4EDA-80C4-3F528BF32036}" type="slidenum">
              <a:rPr lang="es-CO" smtClean="0"/>
              <a:pPr/>
              <a:t>22</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19" name="18 Marcador de pie de página"/>
          <p:cNvSpPr>
            <a:spLocks noGrp="1"/>
          </p:cNvSpPr>
          <p:nvPr>
            <p:ph type="ftr" sz="quarter" idx="11"/>
          </p:nvPr>
        </p:nvSpPr>
        <p:spPr/>
        <p:txBody>
          <a:bodyPr/>
          <a:lstStyle/>
          <a:p>
            <a:endParaRPr lang="es-CO" dirty="0"/>
          </a:p>
        </p:txBody>
      </p:sp>
      <p:sp>
        <p:nvSpPr>
          <p:cNvPr id="27" name="26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overrideClrMapping bg1="dk1" tx1="lt1" bg2="dk2" tx2="lt2" accent1="accent1" accent2="accent2" accent3="accent3" accent4="accent4" accent5="accent5" accent6="accent6" hlink="hlink" folHlink="folHlink"/>
  </p:clrMapOvr>
  <p:transition>
    <p:wipe/>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overrideClrMapping bg1="dk1" tx1="lt1" bg2="dk2" tx2="lt2" accent1="accent1" accent2="accent2" accent3="accent3" accent4="accent4" accent5="accent5" accent6="accent6" hlink="hlink" folHlink="folHlink"/>
  </p:clrMapOvr>
  <p:transition>
    <p:wipe/>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1836DC3-202F-4BB1-8A2D-605E59E9E042}" type="slidenum">
              <a:rPr lang="es-CO" smtClean="0"/>
              <a:pPr/>
              <a:t>‹Nº›</a:t>
            </a:fld>
            <a:endParaRPr lang="es-CO" dirty="0"/>
          </a:p>
        </p:txBody>
      </p:sp>
    </p:spTree>
  </p:cSld>
  <p:clrMapOvr>
    <a:masterClrMapping/>
  </p:clrMapOvr>
  <p:transition>
    <p:wipe/>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2D1D452-C11A-4B51-817F-01B54B098F13}" type="datetimeFigureOut">
              <a:rPr lang="es-CO" smtClean="0"/>
              <a:pPr/>
              <a:t>08/11/2010</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a:xfrm>
            <a:off x="8077200" y="6356350"/>
            <a:ext cx="609600" cy="365125"/>
          </a:xfrm>
        </p:spPr>
        <p:txBody>
          <a:bodyPr/>
          <a:lstStyle/>
          <a:p>
            <a:fld id="{41836DC3-202F-4BB1-8A2D-605E59E9E042}" type="slidenum">
              <a:rPr lang="es-CO" smtClean="0"/>
              <a:pPr/>
              <a:t>‹Nº›</a:t>
            </a:fld>
            <a:endParaRPr lang="es-CO"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ipe/>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D1D452-C11A-4B51-817F-01B54B098F13}" type="datetimeFigureOut">
              <a:rPr lang="es-CO" smtClean="0"/>
              <a:pPr/>
              <a:t>08/11/2010</a:t>
            </a:fld>
            <a:endParaRPr lang="es-CO"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836DC3-202F-4BB1-8A2D-605E59E9E042}" type="slidenum">
              <a:rPr lang="es-CO" smtClean="0"/>
              <a:pPr/>
              <a:t>‹Nº›</a:t>
            </a:fld>
            <a:endParaRPr lang="es-CO"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sndAc>
      <p:stSnd>
        <p:snd r:embed="rId13" name="wind.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bin"/><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Gasoil" TargetMode="External"/><Relationship Id="rId2" Type="http://schemas.openxmlformats.org/officeDocument/2006/relationships/audio" Target="../media/audio1.bin"/><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es.wikipedia.org/wiki/Julio_(unidad)" TargetMode="External"/></Relationships>
</file>

<file path=ppt/slides/_rels/slide2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20211354">
            <a:off x="683568" y="1196752"/>
            <a:ext cx="5616624" cy="3096344"/>
          </a:xfrm>
          <a:blipFill>
            <a:blip r:embed="rId3" cstate="print"/>
            <a:stretch>
              <a:fillRect/>
            </a:stretch>
          </a:blipFill>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vert="horz">
            <a:scene3d>
              <a:camera prst="isometricTopUp"/>
              <a:lightRig rig="threePt" dir="t"/>
            </a:scene3d>
          </a:bodyPr>
          <a:lstStyle/>
          <a:p>
            <a:r>
              <a:rPr lang="es-CO" dirty="0" smtClean="0">
                <a:solidFill>
                  <a:schemeClr val="accent6">
                    <a:lumMod val="75000"/>
                  </a:schemeClr>
                </a:solidFill>
              </a:rPr>
              <a:t>BIENVENIDOS </a:t>
            </a:r>
            <a:endParaRPr lang="es-CO" dirty="0">
              <a:solidFill>
                <a:schemeClr val="accent6">
                  <a:lumMod val="75000"/>
                </a:schemeClr>
              </a:solidFill>
            </a:endParaRPr>
          </a:p>
        </p:txBody>
      </p:sp>
      <p:sp>
        <p:nvSpPr>
          <p:cNvPr id="3" name="2 Subtítulo"/>
          <p:cNvSpPr>
            <a:spLocks noGrp="1"/>
          </p:cNvSpPr>
          <p:nvPr>
            <p:ph type="subTitle" idx="1"/>
          </p:nvPr>
        </p:nvSpPr>
        <p:spPr>
          <a:xfrm flipV="1">
            <a:off x="1371600" y="5638799"/>
            <a:ext cx="104056" cy="45719"/>
          </a:xfrm>
        </p:spPr>
        <p:txBody>
          <a:bodyPr>
            <a:normAutofit fontScale="25000" lnSpcReduction="20000"/>
          </a:bodyPr>
          <a:lstStyle/>
          <a:p>
            <a:endParaRPr lang="es-CO" dirty="0" smtClean="0"/>
          </a:p>
          <a:p>
            <a:endParaRPr lang="es-CO" dirty="0"/>
          </a:p>
        </p:txBody>
      </p:sp>
      <p:pic>
        <p:nvPicPr>
          <p:cNvPr id="5" name="4 Imagen" descr="u1_petroleo11.jpg"/>
          <p:cNvPicPr>
            <a:picLocks noChangeAspect="1"/>
          </p:cNvPicPr>
          <p:nvPr/>
        </p:nvPicPr>
        <p:blipFill>
          <a:blip r:embed="rId4" cstate="print"/>
          <a:stretch>
            <a:fillRect/>
          </a:stretch>
        </p:blipFill>
        <p:spPr>
          <a:xfrm rot="20008941">
            <a:off x="5010534" y="2797330"/>
            <a:ext cx="3578144" cy="3330711"/>
          </a:xfrm>
          <a:prstGeom prst="rect">
            <a:avLst/>
          </a:prstGeom>
        </p:spPr>
      </p:pic>
      <p:sp>
        <p:nvSpPr>
          <p:cNvPr id="6" name="5 CuadroTexto"/>
          <p:cNvSpPr txBox="1"/>
          <p:nvPr/>
        </p:nvSpPr>
        <p:spPr>
          <a:xfrm>
            <a:off x="1547664" y="5589240"/>
            <a:ext cx="3136635" cy="1015663"/>
          </a:xfrm>
          <a:prstGeom prst="rect">
            <a:avLst/>
          </a:prstGeom>
          <a:noFill/>
        </p:spPr>
        <p:txBody>
          <a:bodyPr wrap="square" rtlCol="0">
            <a:spAutoFit/>
            <a:scene3d>
              <a:camera prst="orthographicFront">
                <a:rot lat="1500000" lon="19499988" rev="21299999"/>
              </a:camera>
              <a:lightRig rig="sunrise" dir="t"/>
            </a:scene3d>
            <a:sp3d extrusionH="19050" contourW="19050">
              <a:bevelT w="31750"/>
              <a:bevelB w="44450"/>
            </a:sp3d>
          </a:bodyPr>
          <a:lstStyle/>
          <a:p>
            <a:r>
              <a:rPr lang="es-CO" sz="6000" dirty="0" smtClean="0">
                <a:solidFill>
                  <a:srgbClr val="CCCC34"/>
                </a:solidFill>
                <a:effectLst>
                  <a:outerShdw blurRad="419100" dist="50800" dir="5400000" algn="ctr" rotWithShape="0">
                    <a:srgbClr val="000000">
                      <a:alpha val="76000"/>
                    </a:srgbClr>
                  </a:outerShdw>
                </a:effectLst>
              </a:rPr>
              <a:t>petróleo</a:t>
            </a:r>
            <a:endParaRPr lang="es-CO" sz="6000" dirty="0">
              <a:solidFill>
                <a:srgbClr val="CCCC34"/>
              </a:solidFill>
              <a:effectLst>
                <a:outerShdw blurRad="419100" dist="50800" dir="5400000" algn="ctr" rotWithShape="0">
                  <a:srgbClr val="000000">
                    <a:alpha val="76000"/>
                  </a:srgbClr>
                </a:outerShdw>
              </a:effectLst>
            </a:endParaRPr>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rot lat="600000" lon="19499972" rev="0"/>
              </a:camera>
              <a:lightRig rig="threePt" dir="t"/>
            </a:scene3d>
            <a:sp3d extrusionH="50800" contourW="50800">
              <a:bevelT w="50800" h="95250"/>
              <a:bevelB w="57150" h="114300"/>
            </a:sp3d>
          </a:bodyPr>
          <a:lstStyle/>
          <a:p>
            <a:r>
              <a:rPr lang="es-CO" dirty="0" smtClean="0"/>
              <a:t>  </a:t>
            </a:r>
            <a:r>
              <a:rPr lang="es-CO" dirty="0" smtClean="0">
                <a:solidFill>
                  <a:srgbClr val="6D6D13"/>
                </a:solidFill>
              </a:rPr>
              <a:t>Explotación</a:t>
            </a:r>
            <a:endParaRPr lang="es-CO" dirty="0">
              <a:solidFill>
                <a:srgbClr val="6D6D13"/>
              </a:solidFill>
            </a:endParaRPr>
          </a:p>
        </p:txBody>
      </p:sp>
      <p:sp>
        <p:nvSpPr>
          <p:cNvPr id="3" name="2 Marcador de contenido"/>
          <p:cNvSpPr>
            <a:spLocks noGrp="1"/>
          </p:cNvSpPr>
          <p:nvPr>
            <p:ph idx="1"/>
          </p:nvPr>
        </p:nvSpPr>
        <p:spPr/>
        <p:txBody>
          <a:bodyPr/>
          <a:lstStyle/>
          <a:p>
            <a:r>
              <a:rPr lang="es-CO" dirty="0" smtClean="0"/>
              <a:t>Se realizan estudios preliminares, que incluyen imágenes satelitales, sismografias,topografias  y </a:t>
            </a:r>
            <a:r>
              <a:rPr lang="es-CO" dirty="0" smtClean="0"/>
              <a:t>análisis </a:t>
            </a:r>
            <a:r>
              <a:rPr lang="es-CO" dirty="0" smtClean="0"/>
              <a:t>de suelos entre otros se pueden encontrar con cierta precisión una posible zona para la explotación petrolera, así como valorar cuantitativa y cualitativamente el yacimiento por ejemplo,es importante saber a que profundidad se encuentra la fuente de crudo y que tan fácil es llagar a esta.</a:t>
            </a:r>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untitled.bmp"/>
          <p:cNvPicPr>
            <a:picLocks noGrp="1" noChangeAspect="1"/>
          </p:cNvPicPr>
          <p:nvPr>
            <p:ph idx="1"/>
          </p:nvPr>
        </p:nvPicPr>
        <p:blipFill>
          <a:blip r:embed="rId3" cstate="print"/>
          <a:stretch>
            <a:fillRect/>
          </a:stretch>
        </p:blipFill>
        <p:spPr>
          <a:xfrm>
            <a:off x="4319464" y="1988840"/>
            <a:ext cx="4645024" cy="4209204"/>
          </a:xfrm>
        </p:spPr>
      </p:pic>
      <p:sp>
        <p:nvSpPr>
          <p:cNvPr id="5" name="4 CuadroTexto"/>
          <p:cNvSpPr txBox="1"/>
          <p:nvPr/>
        </p:nvSpPr>
        <p:spPr>
          <a:xfrm flipH="1">
            <a:off x="251520" y="2204864"/>
            <a:ext cx="3888430" cy="1631216"/>
          </a:xfrm>
          <a:prstGeom prst="rect">
            <a:avLst/>
          </a:prstGeom>
          <a:noFill/>
        </p:spPr>
        <p:txBody>
          <a:bodyPr wrap="square" rtlCol="0">
            <a:spAutoFit/>
          </a:bodyPr>
          <a:lstStyle/>
          <a:p>
            <a:r>
              <a:rPr lang="es-CO" sz="2000" dirty="0" smtClean="0"/>
              <a:t>Una vez encontrado el yacimiento se procede a perforar las distintas capas de  la corteza terrestre, utilizando una broca muy resistente denominada trépano</a:t>
            </a:r>
            <a:endParaRPr lang="es-CO" sz="2000" dirty="0"/>
          </a:p>
        </p:txBody>
      </p:sp>
      <p:cxnSp>
        <p:nvCxnSpPr>
          <p:cNvPr id="7" name="6 Conector recto de flecha"/>
          <p:cNvCxnSpPr/>
          <p:nvPr/>
        </p:nvCxnSpPr>
        <p:spPr>
          <a:xfrm>
            <a:off x="2627784" y="3861048"/>
            <a:ext cx="230425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lstStyle/>
          <a:p>
            <a:r>
              <a:rPr lang="es-CO" dirty="0" smtClean="0"/>
              <a:t>A medida que van avanzando las perforaciones se encuentran todo tipo de accidentes geológicos propios de la litosfera. (agua sedimentaria, rocas, grietas,etc.)</a:t>
            </a:r>
          </a:p>
          <a:p>
            <a:r>
              <a:rPr lang="es-CO" dirty="0" smtClean="0"/>
              <a:t>El pozo petrolero contiene en su parte superior una gran masa de gas y en la pate interior una capa de agua salada. Dado que en el interior del yacimiento, el petróleo y el gas se encuentran a altas presiones </a:t>
            </a:r>
          </a:p>
          <a:p>
            <a:r>
              <a:rPr lang="es-CO" dirty="0" smtClean="0"/>
              <a:t>Una vez alcanzada la perforación en la pate superior del yacimiento, parte de esta presión es liberada para facilitar la ascención del petróleo hacia la superficie y por ultimo se conectan bombas que puedan funcionar por mucho tiempo para asegurar el suministro continuo del crudo.</a:t>
            </a:r>
          </a:p>
          <a:p>
            <a:pPr>
              <a:buNone/>
            </a:pPr>
            <a:endParaRPr lang="es-CO" dirty="0" smtClean="0"/>
          </a:p>
          <a:p>
            <a:pPr>
              <a:buNone/>
            </a:pP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rot lat="1200000" lon="19499985" rev="0"/>
              </a:camera>
              <a:lightRig rig="threePt" dir="t"/>
            </a:scene3d>
            <a:sp3d extrusionH="25400" contourW="44450">
              <a:bevelT w="50800"/>
              <a:bevelB w="38100" h="88900"/>
            </a:sp3d>
          </a:bodyPr>
          <a:lstStyle/>
          <a:p>
            <a:r>
              <a:rPr lang="es-CO" dirty="0" smtClean="0"/>
              <a:t> </a:t>
            </a:r>
            <a:r>
              <a:rPr lang="es-CO" dirty="0" smtClean="0">
                <a:solidFill>
                  <a:srgbClr val="6D6D13"/>
                </a:solidFill>
              </a:rPr>
              <a:t>REFINACIÓN</a:t>
            </a:r>
            <a:endParaRPr lang="es-CO" dirty="0">
              <a:solidFill>
                <a:srgbClr val="6D6D13"/>
              </a:solidFill>
            </a:endParaRPr>
          </a:p>
        </p:txBody>
      </p:sp>
      <p:sp>
        <p:nvSpPr>
          <p:cNvPr id="3" name="2 Marcador de contenido"/>
          <p:cNvSpPr>
            <a:spLocks noGrp="1"/>
          </p:cNvSpPr>
          <p:nvPr>
            <p:ph idx="1"/>
          </p:nvPr>
        </p:nvSpPr>
        <p:spPr/>
        <p:txBody>
          <a:bodyPr/>
          <a:lstStyle/>
          <a:p>
            <a:endParaRPr lang="es-CO" dirty="0" smtClean="0"/>
          </a:p>
          <a:p>
            <a:r>
              <a:rPr lang="es-CO" dirty="0" smtClean="0"/>
              <a:t>Cuando el petróleo es extraído se puede transportar por vía de oleoductos o buques tanques hasta una refinería </a:t>
            </a:r>
          </a:p>
          <a:p>
            <a:endParaRPr lang="es-CO" dirty="0" smtClean="0"/>
          </a:p>
          <a:p>
            <a:r>
              <a:rPr lang="es-CO" dirty="0" smtClean="0"/>
              <a:t>Son muchas las aplicaciones del petróleo en la industria  y para esto se somete a una serie de procesos físicos y químicos para obtener un gran numero de productos con diversas aplicaciones </a:t>
            </a:r>
          </a:p>
          <a:p>
            <a:endParaRPr lang="es-CO" dirty="0" smtClean="0"/>
          </a:p>
          <a:p>
            <a:endParaRPr lang="es-CO" dirty="0" smtClean="0"/>
          </a:p>
          <a:p>
            <a:endParaRPr lang="es-CO" dirty="0" smtClean="0"/>
          </a:p>
          <a:p>
            <a:endParaRPr lang="es-CO" dirty="0" smtClean="0"/>
          </a:p>
          <a:p>
            <a:endParaRPr lang="es-CO" dirty="0" smtClean="0"/>
          </a:p>
          <a:p>
            <a:endParaRPr lang="es-CO" dirty="0" smtClean="0"/>
          </a:p>
          <a:p>
            <a:endParaRPr lang="es-CO"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scene3d>
              <a:camera prst="orthographicFront"/>
              <a:lightRig rig="threePt" dir="t"/>
            </a:scene3d>
            <a:sp3d>
              <a:bevelT w="127000"/>
            </a:sp3d>
          </a:bodyPr>
          <a:lstStyle/>
          <a:p>
            <a:r>
              <a:rPr lang="es-CO" dirty="0" smtClean="0"/>
              <a:t>El primer paso para refinar el petróleo es la </a:t>
            </a:r>
            <a:r>
              <a:rPr lang="es-CO" b="1" dirty="0" smtClean="0"/>
              <a:t>destilación </a:t>
            </a:r>
            <a:r>
              <a:rPr lang="es-CO" dirty="0" smtClean="0"/>
              <a:t>que luego se obtienen varias fracciones dependiendo del punto de ebullición</a:t>
            </a:r>
            <a:endParaRPr lang="es-CO" b="1" dirty="0" smtClean="0"/>
          </a:p>
          <a:p>
            <a:endParaRPr lang="es-CO" b="1" dirty="0" smtClean="0"/>
          </a:p>
          <a:p>
            <a:r>
              <a:rPr lang="es-CO" b="1" dirty="0" smtClean="0"/>
              <a:t>Entre estos se encuentran:</a:t>
            </a:r>
            <a:endParaRPr lang="es-CO" dirty="0" smtClean="0"/>
          </a:p>
          <a:p>
            <a:endParaRPr lang="es-CO" dirty="0" smtClean="0"/>
          </a:p>
          <a:p>
            <a:r>
              <a:rPr lang="es-CO" b="1" dirty="0" smtClean="0"/>
              <a:t>Gas natural</a:t>
            </a:r>
            <a:r>
              <a:rPr lang="es-CO" dirty="0" smtClean="0"/>
              <a:t>: mezcla de hidrocarburos de bajo peso molecular (entre 1 y 4 carbonos ) como metano, etano, propano, butano e isobutano, con puntos de ebullición inferiores a los 20 •c. es de nota que la mayo parte del gas se obtiene del pozo de extracción </a:t>
            </a:r>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lstStyle/>
          <a:p>
            <a:endParaRPr lang="es-CO" dirty="0" smtClean="0"/>
          </a:p>
          <a:p>
            <a:r>
              <a:rPr lang="es-CO" b="1" dirty="0" smtClean="0"/>
              <a:t>GASOLINA</a:t>
            </a:r>
            <a:r>
              <a:rPr lang="es-CO" dirty="0" smtClean="0"/>
              <a:t>.: consiste en hidrocarburos entre 5 y 11 car bonos, con puntos de ebullición ente 30 y 200 •c. </a:t>
            </a:r>
          </a:p>
          <a:p>
            <a:endParaRPr lang="es-CO" dirty="0" smtClean="0"/>
          </a:p>
          <a:p>
            <a:r>
              <a:rPr lang="es-CO" b="1" dirty="0" smtClean="0"/>
              <a:t>QUEROSENO</a:t>
            </a:r>
            <a:r>
              <a:rPr lang="es-CO" dirty="0" smtClean="0"/>
              <a:t>: hidrocarburos de 11 a 14 carbonos. Con  puntos de ebullición entre 175 y 300 •c.</a:t>
            </a:r>
          </a:p>
          <a:p>
            <a:endParaRPr lang="es-CO" dirty="0" smtClean="0"/>
          </a:p>
          <a:p>
            <a:r>
              <a:rPr lang="es-CO" b="1" dirty="0" smtClean="0"/>
              <a:t>GASÓLENO</a:t>
            </a:r>
            <a:r>
              <a:rPr lang="es-CO" dirty="0" smtClean="0"/>
              <a:t>: hidrocarburos  de 14 a 25 carbonos cuyos puntos de ebullición entre 275 y 400 •c.</a:t>
            </a:r>
          </a:p>
          <a:p>
            <a:endParaRPr lang="es-CO" dirty="0" smtClean="0"/>
          </a:p>
          <a:p>
            <a:pPr>
              <a:buNone/>
            </a:pPr>
            <a:endParaRPr lang="es-CO" dirty="0" smtClean="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77500" lnSpcReduction="20000"/>
          </a:bodyPr>
          <a:lstStyle/>
          <a:p>
            <a:pPr>
              <a:buNone/>
            </a:pPr>
            <a:r>
              <a:rPr lang="es-CO" b="1" dirty="0" smtClean="0"/>
              <a:t>   Derivados del petróleo</a:t>
            </a:r>
            <a:endParaRPr lang="es-CO" dirty="0" smtClean="0"/>
          </a:p>
          <a:p>
            <a:pPr>
              <a:buNone/>
            </a:pPr>
            <a:endParaRPr lang="es-CO" b="1" dirty="0" smtClean="0"/>
          </a:p>
          <a:p>
            <a:pPr>
              <a:buNone/>
            </a:pPr>
            <a:r>
              <a:rPr lang="es-CO" b="1" dirty="0" smtClean="0"/>
              <a:t>  Los derivados del petróleo se dividen en dos tipos:</a:t>
            </a:r>
          </a:p>
          <a:p>
            <a:r>
              <a:rPr lang="es-CO" dirty="0" smtClean="0"/>
              <a:t>a) </a:t>
            </a:r>
            <a:r>
              <a:rPr lang="es-CO" b="1" dirty="0" smtClean="0"/>
              <a:t>Productos livianos </a:t>
            </a:r>
            <a:r>
              <a:rPr lang="es-CO" dirty="0" smtClean="0"/>
              <a:t>(por su menor densidad y alta volatilidad):</a:t>
            </a:r>
          </a:p>
          <a:p>
            <a:r>
              <a:rPr lang="es-CO" dirty="0" smtClean="0"/>
              <a:t>* </a:t>
            </a:r>
            <a:r>
              <a:rPr lang="es-CO" b="1" dirty="0" smtClean="0"/>
              <a:t>Gases licuados </a:t>
            </a:r>
            <a:r>
              <a:rPr lang="es-CO" dirty="0" smtClean="0"/>
              <a:t>(butano y propano): se verifica que su composición y su volatilidad sean correctas mediante dos criterios: ensayo de evaporación y tensión de vapor.</a:t>
            </a:r>
          </a:p>
          <a:p>
            <a:r>
              <a:rPr lang="es-CO" dirty="0" smtClean="0"/>
              <a:t>* </a:t>
            </a:r>
            <a:r>
              <a:rPr lang="es-CO" b="1" dirty="0" smtClean="0"/>
              <a:t>Las Gasolinas</a:t>
            </a:r>
            <a:r>
              <a:rPr lang="es-CO" dirty="0" smtClean="0"/>
              <a:t>: Su comportamiento en un motor viene cifrado en laboratorio por diversos índices de octano que miden la resistencia de detonación y al autoencendido</a:t>
            </a:r>
          </a:p>
          <a:p>
            <a:r>
              <a:rPr lang="es-CO" dirty="0" smtClean="0"/>
              <a:t>* </a:t>
            </a:r>
            <a:r>
              <a:rPr lang="es-CO" b="1" dirty="0" smtClean="0"/>
              <a:t>Kerosene</a:t>
            </a:r>
            <a:r>
              <a:rPr lang="es-CO" dirty="0" smtClean="0"/>
              <a:t>: su volatilidad está limitada por un contenido en gasolina que se mantiene inferior al 10%.</a:t>
            </a:r>
          </a:p>
          <a:p>
            <a:pPr>
              <a:buNone/>
            </a:pPr>
            <a:r>
              <a:rPr lang="es-CO" dirty="0" smtClean="0"/>
              <a:t>     </a:t>
            </a:r>
            <a:r>
              <a:rPr lang="es-CO" b="1" dirty="0" smtClean="0"/>
              <a:t>Diesel liviano</a:t>
            </a:r>
            <a:r>
              <a:rPr lang="es-CO" dirty="0" smtClean="0"/>
              <a:t>: </a:t>
            </a:r>
          </a:p>
          <a:p>
            <a:pPr>
              <a:buNone/>
            </a:pPr>
            <a:endParaRPr lang="es-CO" dirty="0" smtClean="0"/>
          </a:p>
          <a:p>
            <a:pPr>
              <a:buNone/>
            </a:pPr>
            <a:r>
              <a:rPr lang="es-CO" dirty="0" smtClean="0"/>
              <a:t>  b</a:t>
            </a:r>
            <a:r>
              <a:rPr lang="es-CO" b="1" dirty="0" smtClean="0"/>
              <a:t>) Productos pesados</a:t>
            </a:r>
            <a:r>
              <a:rPr lang="es-CO" dirty="0" smtClean="0"/>
              <a:t>:</a:t>
            </a:r>
          </a:p>
          <a:p>
            <a:endParaRPr lang="es-CO" b="1" dirty="0" smtClean="0"/>
          </a:p>
          <a:p>
            <a:r>
              <a:rPr lang="es-CO" b="1" dirty="0" smtClean="0"/>
              <a:t>* Diesel marino: </a:t>
            </a:r>
          </a:p>
          <a:p>
            <a:r>
              <a:rPr lang="es-CO" b="1" dirty="0" smtClean="0"/>
              <a:t>* Combustóleos</a:t>
            </a:r>
            <a:r>
              <a:rPr lang="es-CO" dirty="0" smtClean="0"/>
              <a:t>: sus características son viscosidad, potencia calorífica, gran contenido de azufre, agua y sedimentos.</a:t>
            </a:r>
          </a:p>
          <a:p>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1143000"/>
          </a:xfrm>
        </p:spPr>
        <p:txBody>
          <a:bodyPr>
            <a:noAutofit/>
            <a:scene3d>
              <a:camera prst="orthographicFront">
                <a:rot lat="300000" lon="20099988" rev="0"/>
              </a:camera>
              <a:lightRig rig="threePt" dir="t"/>
            </a:scene3d>
            <a:sp3d extrusionH="6350" contourW="69850">
              <a:bevelT w="44450"/>
              <a:bevelB w="57150" h="203200"/>
            </a:sp3d>
          </a:bodyPr>
          <a:lstStyle/>
          <a:p>
            <a:r>
              <a:rPr lang="es-CO" sz="2800" b="1" dirty="0" smtClean="0"/>
              <a:t>Usos y aplicaciones de los derivados el petróleo</a:t>
            </a:r>
            <a:endParaRPr lang="es-CO" sz="2800" dirty="0"/>
          </a:p>
        </p:txBody>
      </p:sp>
      <p:sp>
        <p:nvSpPr>
          <p:cNvPr id="3" name="2 Marcador de contenido"/>
          <p:cNvSpPr>
            <a:spLocks noGrp="1"/>
          </p:cNvSpPr>
          <p:nvPr>
            <p:ph idx="1"/>
          </p:nvPr>
        </p:nvSpPr>
        <p:spPr/>
        <p:txBody>
          <a:bodyPr>
            <a:normAutofit fontScale="85000" lnSpcReduction="20000"/>
          </a:bodyPr>
          <a:lstStyle/>
          <a:p>
            <a:r>
              <a:rPr lang="es-CO" dirty="0" smtClean="0"/>
              <a:t>a) </a:t>
            </a:r>
            <a:r>
              <a:rPr lang="es-CO" b="1" dirty="0" smtClean="0"/>
              <a:t>Productos livianos:</a:t>
            </a:r>
          </a:p>
          <a:p>
            <a:r>
              <a:rPr lang="es-CO" sz="2400" b="1" dirty="0" smtClean="0"/>
              <a:t>Gases licuados</a:t>
            </a:r>
            <a:r>
              <a:rPr lang="es-CO" dirty="0" smtClean="0"/>
              <a:t>: se usan para cocinar, combustión interna, calentadores, mecheros de laboratorios y lámparas de gas.</a:t>
            </a:r>
          </a:p>
          <a:p>
            <a:r>
              <a:rPr lang="es-CO" b="1" dirty="0" smtClean="0"/>
              <a:t>*Las Gasolinas: hay dos tipos</a:t>
            </a:r>
          </a:p>
          <a:p>
            <a:r>
              <a:rPr lang="es-CO" dirty="0" smtClean="0"/>
              <a:t>a- </a:t>
            </a:r>
            <a:r>
              <a:rPr lang="es-CO" b="1" dirty="0" smtClean="0"/>
              <a:t>regular</a:t>
            </a:r>
            <a:r>
              <a:rPr lang="es-CO" dirty="0" smtClean="0"/>
              <a:t>.- en motores de combustión interna de baja compresión, motores de lanchas, podadoras de césped y motores pequeños.</a:t>
            </a:r>
          </a:p>
          <a:p>
            <a:r>
              <a:rPr lang="es-CO" dirty="0" smtClean="0"/>
              <a:t>b-</a:t>
            </a:r>
            <a:r>
              <a:rPr lang="es-CO" b="1" dirty="0" smtClean="0"/>
              <a:t> súper</a:t>
            </a:r>
            <a:r>
              <a:rPr lang="es-CO" dirty="0" smtClean="0"/>
              <a:t>.- motores de combustión interna de mediana y alta compresión tales como automóviles de pasajeros y camiones pequeños.</a:t>
            </a:r>
          </a:p>
          <a:p>
            <a:r>
              <a:rPr lang="es-CO" dirty="0" smtClean="0"/>
              <a:t>* </a:t>
            </a:r>
            <a:r>
              <a:rPr lang="es-CO" b="1" dirty="0" smtClean="0"/>
              <a:t>Kerosene</a:t>
            </a:r>
            <a:r>
              <a:rPr lang="es-CO" dirty="0" smtClean="0"/>
              <a:t>: Se usa como combustible de aviones a reacción, aviones de pasajeros, helicópteros de turbina, combustible para estufas, refrigeradora y calefacción a las incubadoras.</a:t>
            </a:r>
          </a:p>
          <a:p>
            <a:r>
              <a:rPr lang="es-CO" dirty="0" smtClean="0"/>
              <a:t>*</a:t>
            </a:r>
            <a:r>
              <a:rPr lang="es-CO" b="1" dirty="0" smtClean="0"/>
              <a:t>Diesel liviano</a:t>
            </a:r>
            <a:r>
              <a:rPr lang="es-CO" dirty="0" smtClean="0"/>
              <a:t>: utilizado en motores de combustión interna, autos de pasajeros, equipos pesados, calderas y quemadores industriales.</a:t>
            </a:r>
          </a:p>
          <a:p>
            <a:endParaRPr lang="es-CO" b="1"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85000" lnSpcReduction="20000"/>
          </a:bodyPr>
          <a:lstStyle/>
          <a:p>
            <a:r>
              <a:rPr lang="es-CO" dirty="0" smtClean="0"/>
              <a:t>b) </a:t>
            </a:r>
            <a:r>
              <a:rPr lang="es-CO" b="1" dirty="0" smtClean="0"/>
              <a:t>Productos pesados</a:t>
            </a:r>
            <a:r>
              <a:rPr lang="es-CO" dirty="0" smtClean="0"/>
              <a:t>:</a:t>
            </a:r>
          </a:p>
          <a:p>
            <a:r>
              <a:rPr lang="es-CO" dirty="0" smtClean="0"/>
              <a:t>*</a:t>
            </a:r>
            <a:r>
              <a:rPr lang="es-CO" sz="2400" b="1" dirty="0" smtClean="0"/>
              <a:t>Diesel marino</a:t>
            </a:r>
            <a:r>
              <a:rPr lang="es-CO" dirty="0" smtClean="0"/>
              <a:t>: utilizado en motores de combustión interna marítimos y en turbinas de gas para generación, también en calderas de barcos industriales.</a:t>
            </a:r>
          </a:p>
          <a:p>
            <a:r>
              <a:rPr lang="es-CO" dirty="0" smtClean="0"/>
              <a:t>*</a:t>
            </a:r>
            <a:r>
              <a:rPr lang="es-CO" sz="2400" b="1" dirty="0" smtClean="0"/>
              <a:t>Combustóleo</a:t>
            </a:r>
            <a:r>
              <a:rPr lang="es-CO" dirty="0" smtClean="0"/>
              <a:t>: Usado principalmente en calderas industriales, para generar vapor o energía eléctrica.</a:t>
            </a:r>
          </a:p>
          <a:p>
            <a:r>
              <a:rPr lang="es-CO" dirty="0" smtClean="0"/>
              <a:t>c) </a:t>
            </a:r>
            <a:r>
              <a:rPr lang="es-CO" sz="2400" b="1" dirty="0" smtClean="0"/>
              <a:t>Otros derivados</a:t>
            </a:r>
            <a:r>
              <a:rPr lang="es-CO" dirty="0" smtClean="0"/>
              <a:t>:</a:t>
            </a:r>
          </a:p>
          <a:p>
            <a:r>
              <a:rPr lang="es-CO" dirty="0" smtClean="0"/>
              <a:t>* El </a:t>
            </a:r>
            <a:r>
              <a:rPr lang="es-CO" b="1" dirty="0" smtClean="0"/>
              <a:t>asfalto</a:t>
            </a:r>
            <a:r>
              <a:rPr lang="es-CO" dirty="0" smtClean="0"/>
              <a:t> es la parte más pesada del fuel-oil. Usado como revestimiento de muros y para pavimentar caminos.</a:t>
            </a:r>
          </a:p>
          <a:p>
            <a:r>
              <a:rPr lang="es-CO" dirty="0" smtClean="0"/>
              <a:t>* El </a:t>
            </a:r>
            <a:r>
              <a:rPr lang="es-CO" b="1" dirty="0" smtClean="0"/>
              <a:t>benceno</a:t>
            </a:r>
            <a:r>
              <a:rPr lang="es-CO" dirty="0" smtClean="0"/>
              <a:t> usado como quitamanchas y en la fabricación de barnices.</a:t>
            </a:r>
          </a:p>
          <a:p>
            <a:r>
              <a:rPr lang="es-CO" dirty="0" smtClean="0"/>
              <a:t>* El </a:t>
            </a:r>
            <a:r>
              <a:rPr lang="es-CO" b="1" dirty="0" smtClean="0"/>
              <a:t>aguarrás mineral</a:t>
            </a:r>
            <a:r>
              <a:rPr lang="es-CO" dirty="0" smtClean="0"/>
              <a:t> usado en la fabricación barnices y pinturas.</a:t>
            </a:r>
          </a:p>
          <a:p>
            <a:r>
              <a:rPr lang="es-CO" dirty="0" smtClean="0"/>
              <a:t>* Las </a:t>
            </a:r>
            <a:r>
              <a:rPr lang="es-CO" b="1" dirty="0" smtClean="0"/>
              <a:t>parafinas</a:t>
            </a:r>
            <a:r>
              <a:rPr lang="es-CO" dirty="0" smtClean="0"/>
              <a:t> para evitar el reblandecimiento de las bujías y el pegado intempestivo de los embalajes.</a:t>
            </a:r>
          </a:p>
          <a:p>
            <a:r>
              <a:rPr lang="es-CO" dirty="0" smtClean="0"/>
              <a:t>* El </a:t>
            </a:r>
            <a:r>
              <a:rPr lang="es-CO" b="1" dirty="0" smtClean="0"/>
              <a:t>gas propano o glp</a:t>
            </a:r>
            <a:r>
              <a:rPr lang="es-CO" dirty="0" smtClean="0"/>
              <a:t> de uso doméstico y vehicular.</a:t>
            </a:r>
          </a:p>
          <a:p>
            <a:r>
              <a:rPr lang="es-CO" dirty="0" smtClean="0"/>
              <a:t>* Los </a:t>
            </a:r>
            <a:r>
              <a:rPr lang="es-CO" b="1" dirty="0" smtClean="0"/>
              <a:t>lubricantes</a:t>
            </a:r>
            <a:r>
              <a:rPr lang="es-CO" dirty="0" smtClean="0"/>
              <a:t> para lubricar motores de automóviles y aviones.</a:t>
            </a:r>
          </a:p>
          <a:p>
            <a:r>
              <a:rPr lang="es-CO" dirty="0" smtClean="0"/>
              <a:t>Vaselina y ceras</a:t>
            </a: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847928"/>
          </a:xfrm>
        </p:spPr>
        <p:txBody>
          <a:bodyPr/>
          <a:lstStyle/>
          <a:p>
            <a:r>
              <a:rPr lang="es-CO" dirty="0" smtClean="0"/>
              <a:t>La destilación de el petróleo se lleva acabo en dispositivos conocidos como </a:t>
            </a:r>
            <a:r>
              <a:rPr lang="es-CO" b="1" dirty="0" smtClean="0"/>
              <a:t>columnas de fraccionamiento </a:t>
            </a:r>
            <a:r>
              <a:rPr lang="es-CO" dirty="0" smtClean="0"/>
              <a:t>que pueden medir hasta 60m de altura</a:t>
            </a:r>
            <a:endParaRPr lang="es-CO" b="1" dirty="0"/>
          </a:p>
        </p:txBody>
      </p:sp>
      <p:pic>
        <p:nvPicPr>
          <p:cNvPr id="4" name="3 Imagen" descr="iohjh.jpg"/>
          <p:cNvPicPr>
            <a:picLocks noChangeAspect="1"/>
          </p:cNvPicPr>
          <p:nvPr/>
        </p:nvPicPr>
        <p:blipFill>
          <a:blip r:embed="rId3" cstate="print"/>
          <a:stretch>
            <a:fillRect/>
          </a:stretch>
        </p:blipFill>
        <p:spPr>
          <a:xfrm>
            <a:off x="3203848" y="2002929"/>
            <a:ext cx="4320480" cy="4539977"/>
          </a:xfrm>
          <a:prstGeom prst="rect">
            <a:avLst/>
          </a:prstGeom>
        </p:spPr>
      </p:pic>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fltVal val="0"/>
                                          </p:val>
                                        </p:tav>
                                      </p:tavLst>
                                    </p:anim>
                                    <p:animEffect transition="out" filter="fade">
                                      <p:cBhvr>
                                        <p:cTn id="8" dur="500"/>
                                        <p:tgtEl>
                                          <p:spTgt spid="4"/>
                                        </p:tgtEl>
                                      </p:cBhvr>
                                    </p:animEffect>
                                    <p:set>
                                      <p:cBhvr>
                                        <p:cTn id="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40000">
            <a:off x="576000" y="720000"/>
            <a:ext cx="8208000" cy="1188000"/>
          </a:xfrm>
        </p:spPr>
        <p:txBody>
          <a:bodyPr/>
          <a:lstStyle/>
          <a:p>
            <a:r>
              <a:rPr lang="es-CO" dirty="0" smtClean="0">
                <a:solidFill>
                  <a:schemeClr val="accent6">
                    <a:lumMod val="75000"/>
                  </a:schemeClr>
                </a:solidFill>
              </a:rPr>
              <a:t>INTRODUCCÓN </a:t>
            </a:r>
            <a:endParaRPr lang="es-CO" dirty="0">
              <a:solidFill>
                <a:schemeClr val="accent6">
                  <a:lumMod val="75000"/>
                </a:schemeClr>
              </a:solidFill>
            </a:endParaRPr>
          </a:p>
        </p:txBody>
      </p:sp>
      <p:sp>
        <p:nvSpPr>
          <p:cNvPr id="3" name="2 Marcador de contenido"/>
          <p:cNvSpPr>
            <a:spLocks noGrp="1"/>
          </p:cNvSpPr>
          <p:nvPr>
            <p:ph idx="1"/>
          </p:nvPr>
        </p:nvSpPr>
        <p:spPr/>
        <p:txBody>
          <a:bodyPr/>
          <a:lstStyle/>
          <a:p>
            <a:r>
              <a:rPr lang="es-CO" dirty="0" smtClean="0"/>
              <a:t>Esta temática se le expone a ustedes para lograr identifica los diferentes productos provenientes del carbono, como algunos derivados del mismo como lo es el petróleo, la gasolina y muchos otros productos que se obtienen del carbono y que son de mucha utilidad para toda la población mundial </a:t>
            </a:r>
            <a:endParaRPr lang="es-CO" sz="2000"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704088"/>
            <a:ext cx="6491064" cy="1143000"/>
          </a:xfrm>
        </p:spPr>
        <p:txBody>
          <a:bodyPr>
            <a:scene3d>
              <a:camera prst="orthographicFront">
                <a:rot lat="300000" lon="19799989" rev="0"/>
              </a:camera>
              <a:lightRig rig="threePt" dir="t"/>
            </a:scene3d>
            <a:sp3d>
              <a:bevelT w="50800"/>
              <a:bevelB w="19050"/>
            </a:sp3d>
          </a:bodyPr>
          <a:lstStyle/>
          <a:p>
            <a:r>
              <a:rPr lang="es-CO" dirty="0" smtClean="0"/>
              <a:t> gasolina </a:t>
            </a:r>
            <a:endParaRPr lang="es-CO" dirty="0"/>
          </a:p>
        </p:txBody>
      </p:sp>
      <p:sp>
        <p:nvSpPr>
          <p:cNvPr id="3" name="2 Marcador de contenido"/>
          <p:cNvSpPr>
            <a:spLocks noGrp="1"/>
          </p:cNvSpPr>
          <p:nvPr>
            <p:ph idx="1"/>
          </p:nvPr>
        </p:nvSpPr>
        <p:spPr/>
        <p:txBody>
          <a:bodyPr/>
          <a:lstStyle/>
          <a:p>
            <a:pPr>
              <a:buNone/>
            </a:pPr>
            <a:r>
              <a:rPr lang="es-CO" dirty="0" smtClean="0"/>
              <a:t> </a:t>
            </a:r>
          </a:p>
          <a:p>
            <a:pPr>
              <a:buNone/>
            </a:pPr>
            <a:r>
              <a:rPr lang="es-CO" dirty="0" smtClean="0"/>
              <a:t>Uno de los derivados mas importantes del petróleo es sin duda la gasolina. Que es utilizada como combustible en todo el mundo y de la cual depende la economía. Por esta razón cerca del 90% del petróleo crudo de destina para la fabricación de combustible como la gasolina. </a:t>
            </a:r>
          </a:p>
          <a:p>
            <a:pPr>
              <a:buNone/>
            </a:pPr>
            <a:r>
              <a:rPr lang="es-CO" dirty="0" smtClean="0"/>
              <a:t>La gasolina en países como en Argentina, Paraguay y Uruguay se conoce como </a:t>
            </a:r>
            <a:r>
              <a:rPr lang="es-CO" i="1" dirty="0" smtClean="0"/>
              <a:t>nafta</a:t>
            </a:r>
            <a:r>
              <a:rPr lang="es-CO" dirty="0" smtClean="0"/>
              <a:t>, en Chile como </a:t>
            </a:r>
            <a:r>
              <a:rPr lang="es-CO" i="1" dirty="0" smtClean="0"/>
              <a:t>bencina</a:t>
            </a:r>
            <a:r>
              <a:rPr lang="es-CO" dirty="0" smtClean="0"/>
              <a:t>.</a:t>
            </a:r>
          </a:p>
          <a:p>
            <a:pPr>
              <a:buNone/>
            </a:pPr>
            <a:endParaRPr lang="es-CO" dirty="0" smtClean="0"/>
          </a:p>
          <a:p>
            <a:pPr>
              <a:buNone/>
            </a:pP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lstStyle/>
          <a:p>
            <a:r>
              <a:rPr lang="es-CO" dirty="0" smtClean="0"/>
              <a:t> la gasolina tiene una densidad de 720 g/L (un 15% menos que el </a:t>
            </a:r>
            <a:r>
              <a:rPr lang="es-CO" dirty="0" smtClean="0">
                <a:solidFill>
                  <a:srgbClr val="C00000"/>
                </a:solidFill>
                <a:hlinkClick r:id="rId3" action="ppaction://hlinkfile" tooltip="Gasoil"/>
              </a:rPr>
              <a:t>gasoil</a:t>
            </a:r>
            <a:r>
              <a:rPr lang="es-CO" dirty="0" smtClean="0"/>
              <a:t>, que tiene 850 g/L). Un litro de gasolina tiene una energía de 34,78 </a:t>
            </a:r>
            <a:r>
              <a:rPr lang="es-CO" dirty="0" smtClean="0">
                <a:hlinkClick r:id="rId4" action="ppaction://hlinkfile" tooltip="Julio (unidad)"/>
              </a:rPr>
              <a:t>mega julios</a:t>
            </a:r>
            <a:r>
              <a:rPr lang="es-CO" dirty="0" smtClean="0"/>
              <a:t>, aproximadamente un 10% menos que el gasoil, que posee una energía de 38,65 mega julios  por litro de carburante. Sin embargo, en términos de masa, la gasolina tiene </a:t>
            </a:r>
            <a:r>
              <a:rPr lang="es-CO" b="1" dirty="0" smtClean="0">
                <a:solidFill>
                  <a:schemeClr val="accent6">
                    <a:lumMod val="50000"/>
                  </a:schemeClr>
                </a:solidFill>
              </a:rPr>
              <a:t>3,5</a:t>
            </a:r>
            <a:r>
              <a:rPr lang="es-CO" dirty="0" smtClean="0"/>
              <a:t> de masa.</a:t>
            </a:r>
          </a:p>
          <a:p>
            <a:r>
              <a:rPr lang="es-CO" dirty="0" smtClean="0"/>
              <a:t>¿Que es el gasoil?</a:t>
            </a:r>
            <a:endParaRPr lang="es-CO" dirty="0"/>
          </a:p>
        </p:txBody>
      </p:sp>
      <p:pic>
        <p:nvPicPr>
          <p:cNvPr id="4" name="3 Imagen" descr="ihljojl.jpg"/>
          <p:cNvPicPr>
            <a:picLocks noChangeAspect="1"/>
          </p:cNvPicPr>
          <p:nvPr/>
        </p:nvPicPr>
        <p:blipFill>
          <a:blip r:embed="rId5" cstate="print"/>
          <a:stretch>
            <a:fillRect/>
          </a:stretch>
        </p:blipFill>
        <p:spPr>
          <a:xfrm>
            <a:off x="1403648" y="4149080"/>
            <a:ext cx="2011680" cy="1792224"/>
          </a:xfrm>
          <a:prstGeom prst="rect">
            <a:avLst/>
          </a:prstGeom>
        </p:spPr>
      </p:pic>
      <p:sp>
        <p:nvSpPr>
          <p:cNvPr id="6" name="5 CuadroTexto"/>
          <p:cNvSpPr txBox="1"/>
          <p:nvPr/>
        </p:nvSpPr>
        <p:spPr>
          <a:xfrm>
            <a:off x="4211960" y="4581128"/>
            <a:ext cx="4685898" cy="1477328"/>
          </a:xfrm>
          <a:prstGeom prst="rect">
            <a:avLst/>
          </a:prstGeom>
          <a:noFill/>
        </p:spPr>
        <p:txBody>
          <a:bodyPr wrap="none" rtlCol="0">
            <a:spAutoFit/>
          </a:bodyPr>
          <a:lstStyle/>
          <a:p>
            <a:r>
              <a:rPr lang="es-CO" dirty="0" smtClean="0"/>
              <a:t>El gasoil es un combustible para motores diesel</a:t>
            </a:r>
          </a:p>
          <a:p>
            <a:endParaRPr lang="es-CO" dirty="0" smtClean="0"/>
          </a:p>
          <a:p>
            <a:endParaRPr lang="es-CO" dirty="0" smtClean="0"/>
          </a:p>
          <a:p>
            <a:r>
              <a:rPr lang="es-CO" dirty="0" smtClean="0"/>
              <a:t>Su inventor fue el alemán Rudolf Chirstian Karl </a:t>
            </a:r>
          </a:p>
          <a:p>
            <a:r>
              <a:rPr lang="es-CO" dirty="0" smtClean="0"/>
              <a:t>Diesel </a:t>
            </a:r>
            <a:endParaRPr lang="es-CO" dirty="0"/>
          </a:p>
        </p:txBody>
      </p:sp>
      <p:cxnSp>
        <p:nvCxnSpPr>
          <p:cNvPr id="8" name="7 Conector recto de flecha"/>
          <p:cNvCxnSpPr/>
          <p:nvPr/>
        </p:nvCxnSpPr>
        <p:spPr>
          <a:xfrm rot="5400000">
            <a:off x="6264188" y="5193196"/>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Flecha derecha"/>
          <p:cNvSpPr/>
          <p:nvPr/>
        </p:nvSpPr>
        <p:spPr>
          <a:xfrm>
            <a:off x="3635896" y="472514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par>
                                <p:cTn id="8" presetID="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0-#ppt_w/2"/>
                                          </p:val>
                                        </p:tav>
                                        <p:tav tm="100000">
                                          <p:val>
                                            <p:strVal val="#ppt_x"/>
                                          </p:val>
                                        </p:tav>
                                      </p:tavLst>
                                    </p:anim>
                                    <p:anim calcmode="lin" valueType="num">
                                      <p:cBhvr additive="base">
                                        <p:cTn id="1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3" presetClass="emph" presetSubtype="0" fill="remove" nodeType="clickEffect">
                                  <p:stCondLst>
                                    <p:cond delay="0"/>
                                  </p:stCondLst>
                                  <p:childTnLst>
                                    <p:animClr clrSpc="rgb">
                                      <p:cBhvr override="childStyle">
                                        <p:cTn id="15" dur="1500" accel="50000" autoRev="1" fill="hold" tmFilter="0, 0; .33333, 1; 1, 1">
                                          <p:stCondLst>
                                            <p:cond delay="0"/>
                                          </p:stCondLst>
                                        </p:cTn>
                                        <p:tgtEl>
                                          <p:spTgt spid="4"/>
                                        </p:tgtEl>
                                        <p:attrNameLst>
                                          <p:attrName>style.color</p:attrName>
                                        </p:attrNameLst>
                                      </p:cBhvr>
                                      <p:to>
                                        <a:schemeClr val="accent2"/>
                                      </p:to>
                                    </p:animClr>
                                    <p:animClr clrSpc="rgb">
                                      <p:cBhvr>
                                        <p:cTn id="16" dur="1500" accel="50000" autoRev="1" fill="hold" tmFilter="0, 0; .33333, 1; 1, 1">
                                          <p:stCondLst>
                                            <p:cond delay="0"/>
                                          </p:stCondLst>
                                        </p:cTn>
                                        <p:tgtEl>
                                          <p:spTgt spid="4"/>
                                        </p:tgtEl>
                                        <p:attrNameLst>
                                          <p:attrName>fillcolor</p:attrName>
                                        </p:attrNameLst>
                                      </p:cBhvr>
                                      <p:to>
                                        <a:schemeClr val="accent2"/>
                                      </p:to>
                                    </p:animClr>
                                    <p:set>
                                      <p:cBhvr>
                                        <p:cTn id="17" dur="3000" fill="hold"/>
                                        <p:tgtEl>
                                          <p:spTgt spid="4"/>
                                        </p:tgtEl>
                                        <p:attrNameLst>
                                          <p:attrName>fill.type</p:attrName>
                                        </p:attrNameLst>
                                      </p:cBhvr>
                                      <p:to>
                                        <p:strVal val="solid"/>
                                      </p:to>
                                    </p:set>
                                    <p:set>
                                      <p:cBhvr>
                                        <p:cTn id="18" dur="3000" fill="hold"/>
                                        <p:tgtEl>
                                          <p:spTgt spid="4"/>
                                        </p:tgtEl>
                                        <p:attrNameLst>
                                          <p:attrName>fill.on</p:attrName>
                                        </p:attrNameLst>
                                      </p:cBhvr>
                                      <p:to>
                                        <p:strVal val="true"/>
                                      </p:to>
                                    </p:set>
                                    <p:animScale>
                                      <p:cBhvr>
                                        <p:cTn id="19" dur="1500" accel="50000" autoRev="1" fill="hold" tmFilter="0, 0; .33333, 1; 1, 1">
                                          <p:stCondLst>
                                            <p:cond delay="0"/>
                                          </p:stCondLst>
                                        </p:cTn>
                                        <p:tgtEl>
                                          <p:spTgt spid="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r>
              <a:rPr lang="es-CO" dirty="0" smtClean="0"/>
              <a:t>La destilación del crudo es el primer paso para la producción de gasolina comercialmente aprobada, pues la fricción que se separa como tal, al inicio de la destilación ocasiona daños en los motores de combustión interna, debido a un fenómeno conocido como </a:t>
            </a:r>
            <a:r>
              <a:rPr lang="es-CO" b="1" dirty="0" smtClean="0"/>
              <a:t>golpeteo del motor. </a:t>
            </a:r>
            <a:r>
              <a:rPr lang="es-CO" dirty="0" smtClean="0"/>
              <a:t>El golpeteo del motor es ocasionado por la combustión incontrolada de la gasolina.</a:t>
            </a:r>
          </a:p>
          <a:p>
            <a:r>
              <a:rPr lang="es-CO" dirty="0" smtClean="0"/>
              <a:t> ocurre que en las cámaras de combustión de los motores de combustión interna  - como aquellos presentes en los automóviles – la combustión debe ser homogénea en todo el volumen de la cámara y debe producirse justo cuando se la chispa detonante de la mezcla de aire y gasolina, presente en la cámara. </a:t>
            </a:r>
          </a:p>
        </p:txBody>
      </p:sp>
    </p:spTree>
  </p:cSld>
  <p:clrMapOvr>
    <a:masterClrMapping/>
  </p:clrMapOvr>
  <p:transition>
    <p:wipe/>
    <p:sndAc>
      <p:stSnd>
        <p:snd r:embed="rId3" name="wind.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lstStyle/>
          <a:p>
            <a:r>
              <a:rPr lang="es-CO" dirty="0" smtClean="0"/>
              <a:t>La gasolina sin procesar, se compone de hidrocarburos de cadenas lineales, poco ramificadas, que suelen quemarse desordenadamente y en diferentes tiempos, fenómeno denominado preignición y que es el responsable del sonido de golpeteo dentro de la cámara de combustión. </a:t>
            </a:r>
          </a:p>
          <a:p>
            <a:r>
              <a:rPr lang="es-CO" dirty="0" smtClean="0"/>
              <a:t>¿Que ocasiona esto?</a:t>
            </a:r>
          </a:p>
          <a:p>
            <a:pPr>
              <a:buNone/>
            </a:pPr>
            <a:r>
              <a:rPr lang="es-CO" dirty="0" smtClean="0"/>
              <a:t>Ocasiona que las piezas encargadas del mecanismo encargado de transportar la energía química y calórica de la combustión de la combustión en energía cinética, no se acoplen adecuadamente, ocasionando recalentamiento del motor o ruptura de sus piezas.</a:t>
            </a:r>
          </a:p>
          <a:p>
            <a:pPr>
              <a:buNone/>
            </a:pPr>
            <a:endParaRPr lang="es-CO" dirty="0" smtClean="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lstStyle/>
          <a:p>
            <a:r>
              <a:rPr lang="es-CO" dirty="0" smtClean="0"/>
              <a:t>Se ha observado  que los hidrocarburos ramificados no presentan este problema, por lo que la gasolina con propiedades detonantes optimas está compuesta por una mezcla de hidrocarburos de 5 a 10 carbonos, algunos de cadenas lineal y otros ramificados. Uno de los pincipales componentes de la mezcla es el isooctano, con base en el cual se mide qué tan buena es la gasolina. Esto se hace a través de una escala de octanaje o índice de octano, que indica la proporción del isooctano presente en la mezcla.</a:t>
            </a:r>
          </a:p>
          <a:p>
            <a:r>
              <a:rPr lang="es-CO" dirty="0" smtClean="0"/>
              <a:t>Un octanaje de 0 indica propiedades de detonantes deficientes y se relaciona con la presencia del heptano, un combustible especialmente de mala calidad, que produce un gran golpeteo.</a:t>
            </a:r>
          </a:p>
          <a:p>
            <a:endParaRPr lang="es-CO" dirty="0" smtClean="0"/>
          </a:p>
          <a:p>
            <a:pPr>
              <a:buNone/>
            </a:pP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r>
              <a:rPr lang="es-CO" dirty="0" smtClean="0"/>
              <a:t>Por el contario, un octanaje de 100 se refiere a un combustible óptimo, con dominancia de isooctano.</a:t>
            </a:r>
            <a:endParaRPr lang="es-CO" dirty="0"/>
          </a:p>
        </p:txBody>
      </p:sp>
      <p:pic>
        <p:nvPicPr>
          <p:cNvPr id="4" name="3 Imagen" descr="geglñfg{.bmp"/>
          <p:cNvPicPr>
            <a:picLocks noChangeAspect="1"/>
          </p:cNvPicPr>
          <p:nvPr/>
        </p:nvPicPr>
        <p:blipFill>
          <a:blip r:embed="rId3" cstate="print"/>
          <a:stretch>
            <a:fillRect/>
          </a:stretch>
        </p:blipFill>
        <p:spPr>
          <a:xfrm>
            <a:off x="683568" y="2492896"/>
            <a:ext cx="2800126" cy="2957436"/>
          </a:xfrm>
          <a:prstGeom prst="rect">
            <a:avLst/>
          </a:prstGeom>
        </p:spPr>
      </p:pic>
      <p:pic>
        <p:nvPicPr>
          <p:cNvPr id="5" name="4 Imagen" descr="motor.bmp"/>
          <p:cNvPicPr>
            <a:picLocks noChangeAspect="1"/>
          </p:cNvPicPr>
          <p:nvPr/>
        </p:nvPicPr>
        <p:blipFill>
          <a:blip r:embed="rId4" cstate="print"/>
          <a:stretch>
            <a:fillRect/>
          </a:stretch>
        </p:blipFill>
        <p:spPr>
          <a:xfrm>
            <a:off x="4124324" y="2981324"/>
            <a:ext cx="2895947" cy="2895947"/>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19256" cy="648072"/>
          </a:xfrm>
        </p:spPr>
        <p:txBody>
          <a:bodyPr>
            <a:normAutofit/>
          </a:bodyPr>
          <a:lstStyle/>
          <a:p>
            <a:r>
              <a:rPr lang="es-CO" sz="3600" dirty="0" smtClean="0"/>
              <a:t>Otros </a:t>
            </a:r>
            <a:r>
              <a:rPr lang="es-CO" sz="2800" dirty="0" smtClean="0"/>
              <a:t>Derivados</a:t>
            </a:r>
            <a:r>
              <a:rPr lang="es-CO" sz="3600" dirty="0" smtClean="0"/>
              <a:t> </a:t>
            </a:r>
            <a:endParaRPr lang="es-CO" sz="3600" dirty="0"/>
          </a:p>
        </p:txBody>
      </p:sp>
      <p:graphicFrame>
        <p:nvGraphicFramePr>
          <p:cNvPr id="5" name="4 Tabla"/>
          <p:cNvGraphicFramePr>
            <a:graphicFrameLocks noGrp="1"/>
          </p:cNvGraphicFramePr>
          <p:nvPr/>
        </p:nvGraphicFramePr>
        <p:xfrm>
          <a:off x="323528" y="1268763"/>
          <a:ext cx="8136904" cy="4672525"/>
        </p:xfrm>
        <a:graphic>
          <a:graphicData uri="http://schemas.openxmlformats.org/drawingml/2006/table">
            <a:tbl>
              <a:tblPr firstRow="1" bandRow="1">
                <a:tableStyleId>{5C22544A-7EE6-4342-B048-85BDC9FD1C3A}</a:tableStyleId>
              </a:tblPr>
              <a:tblGrid>
                <a:gridCol w="4068452"/>
                <a:gridCol w="4068452"/>
              </a:tblGrid>
              <a:tr h="648069">
                <a:tc>
                  <a:txBody>
                    <a:bodyPr/>
                    <a:lstStyle/>
                    <a:p>
                      <a:r>
                        <a:rPr lang="es-CO" sz="2400" dirty="0" smtClean="0"/>
                        <a:t> producto</a:t>
                      </a:r>
                      <a:endParaRPr lang="es-CO" sz="2400" dirty="0"/>
                    </a:p>
                  </a:txBody>
                  <a:tcPr>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tcPr>
                </a:tc>
                <a:tc>
                  <a:txBody>
                    <a:bodyPr/>
                    <a:lstStyle/>
                    <a:p>
                      <a:r>
                        <a:rPr lang="es-CO" dirty="0" smtClean="0"/>
                        <a:t>         </a:t>
                      </a:r>
                      <a:r>
                        <a:rPr lang="es-CO" sz="2400" dirty="0" smtClean="0"/>
                        <a:t>         usos</a:t>
                      </a:r>
                      <a:endParaRPr lang="es-CO" sz="2400" dirty="0"/>
                    </a:p>
                  </a:txBody>
                  <a:tcPr>
                    <a:gradFill flip="none" rotWithShape="1">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5400000" scaled="1"/>
                      <a:tileRect/>
                    </a:gradFill>
                  </a:tcPr>
                </a:tc>
              </a:tr>
              <a:tr h="432048">
                <a:tc>
                  <a:txBody>
                    <a:bodyPr/>
                    <a:lstStyle/>
                    <a:p>
                      <a:r>
                        <a:rPr lang="es-CO" dirty="0" smtClean="0"/>
                        <a:t>Gas propano</a:t>
                      </a:r>
                      <a:endParaRPr lang="es-CO" dirty="0"/>
                    </a:p>
                  </a:txBody>
                  <a:tcPr>
                    <a:blipFill>
                      <a:blip r:embed="rId3"/>
                      <a:tile tx="0" ty="0" sx="100000" sy="100000" flip="none" algn="tl"/>
                    </a:blipFill>
                  </a:tcPr>
                </a:tc>
                <a:tc>
                  <a:txBody>
                    <a:bodyPr/>
                    <a:lstStyle/>
                    <a:p>
                      <a:r>
                        <a:rPr lang="es-CO" dirty="0" smtClean="0"/>
                        <a:t>Combustible</a:t>
                      </a:r>
                      <a:r>
                        <a:rPr lang="es-CO" baseline="0" dirty="0" smtClean="0"/>
                        <a:t>  domestico</a:t>
                      </a:r>
                      <a:endParaRPr lang="es-CO" dirty="0"/>
                    </a:p>
                  </a:txBody>
                  <a:tcPr>
                    <a:blipFill>
                      <a:blip r:embed="rId3"/>
                      <a:tile tx="0" ty="0" sx="100000" sy="100000" flip="none" algn="tl"/>
                    </a:blipFill>
                  </a:tcPr>
                </a:tc>
              </a:tr>
              <a:tr h="504056">
                <a:tc>
                  <a:txBody>
                    <a:bodyPr/>
                    <a:lstStyle/>
                    <a:p>
                      <a:r>
                        <a:rPr lang="es-CO" dirty="0" smtClean="0"/>
                        <a:t>Éter de petróleo </a:t>
                      </a:r>
                      <a:endParaRPr lang="es-CO" dirty="0"/>
                    </a:p>
                  </a:txBody>
                  <a:tcPr>
                    <a:blipFill>
                      <a:blip r:embed="rId3"/>
                      <a:tile tx="0" ty="0" sx="100000" sy="100000" flip="none" algn="tl"/>
                    </a:blipFill>
                  </a:tcPr>
                </a:tc>
                <a:tc>
                  <a:txBody>
                    <a:bodyPr/>
                    <a:lstStyle/>
                    <a:p>
                      <a:r>
                        <a:rPr lang="es-CO" dirty="0" smtClean="0"/>
                        <a:t>Disolventes, lavado</a:t>
                      </a:r>
                      <a:r>
                        <a:rPr lang="es-CO" baseline="0" dirty="0" smtClean="0"/>
                        <a:t> seco</a:t>
                      </a:r>
                      <a:endParaRPr lang="es-CO" dirty="0"/>
                    </a:p>
                  </a:txBody>
                  <a:tcPr>
                    <a:blipFill>
                      <a:blip r:embed="rId3"/>
                      <a:tile tx="0" ty="0" sx="100000" sy="100000" flip="none" algn="tl"/>
                    </a:blipFill>
                  </a:tcPr>
                </a:tc>
              </a:tr>
              <a:tr h="720080">
                <a:tc>
                  <a:txBody>
                    <a:bodyPr/>
                    <a:lstStyle/>
                    <a:p>
                      <a:r>
                        <a:rPr lang="es-CO" dirty="0" smtClean="0"/>
                        <a:t>Bencina</a:t>
                      </a:r>
                      <a:r>
                        <a:rPr lang="es-CO" baseline="0" dirty="0" smtClean="0"/>
                        <a:t> industrial </a:t>
                      </a:r>
                      <a:endParaRPr lang="es-CO" dirty="0"/>
                    </a:p>
                  </a:txBody>
                  <a:tcPr>
                    <a:blipFill>
                      <a:blip r:embed="rId3"/>
                      <a:tile tx="0" ty="0" sx="100000" sy="100000" flip="none" algn="tl"/>
                    </a:blipFill>
                  </a:tcPr>
                </a:tc>
                <a:tc>
                  <a:txBody>
                    <a:bodyPr/>
                    <a:lstStyle/>
                    <a:p>
                      <a:r>
                        <a:rPr lang="es-CO" sz="1600" dirty="0" smtClean="0"/>
                        <a:t>materia prima de disolventes alifáticos o en  algunos</a:t>
                      </a:r>
                      <a:r>
                        <a:rPr lang="es-CO" sz="1600" baseline="0" dirty="0" smtClean="0"/>
                        <a:t> casos como combustible domestico</a:t>
                      </a:r>
                      <a:endParaRPr lang="es-CO" sz="1600" dirty="0"/>
                    </a:p>
                  </a:txBody>
                  <a:tcPr>
                    <a:blipFill>
                      <a:blip r:embed="rId3"/>
                      <a:tile tx="0" ty="0" sx="100000" sy="100000" flip="none" algn="tl"/>
                    </a:blipFill>
                  </a:tcPr>
                </a:tc>
              </a:tr>
              <a:tr h="629046">
                <a:tc>
                  <a:txBody>
                    <a:bodyPr/>
                    <a:lstStyle/>
                    <a:p>
                      <a:r>
                        <a:rPr lang="es-CO" dirty="0" smtClean="0"/>
                        <a:t>Asfaltos</a:t>
                      </a:r>
                      <a:r>
                        <a:rPr lang="es-CO" baseline="0" dirty="0" smtClean="0"/>
                        <a:t> </a:t>
                      </a:r>
                      <a:endParaRPr lang="es-CO" dirty="0"/>
                    </a:p>
                  </a:txBody>
                  <a:tcPr>
                    <a:blipFill>
                      <a:blip r:embed="rId3"/>
                      <a:tile tx="0" ty="0" sx="100000" sy="100000" flip="none" algn="tl"/>
                    </a:blipFill>
                  </a:tcPr>
                </a:tc>
                <a:tc>
                  <a:txBody>
                    <a:bodyPr/>
                    <a:lstStyle/>
                    <a:p>
                      <a:r>
                        <a:rPr lang="es-CO" sz="1600" dirty="0" smtClean="0"/>
                        <a:t>Extracción</a:t>
                      </a:r>
                      <a:r>
                        <a:rPr lang="es-CO" sz="1600" baseline="0" dirty="0" smtClean="0"/>
                        <a:t> de aceites,pinturas,pegantes,adhesivos,betunes,articulos de limpieza en general,ceras,etc  </a:t>
                      </a:r>
                      <a:endParaRPr lang="es-CO" dirty="0"/>
                    </a:p>
                  </a:txBody>
                  <a:tcPr>
                    <a:blipFill>
                      <a:blip r:embed="rId3"/>
                      <a:tile tx="0" ty="0" sx="100000" sy="100000" flip="none" algn="tl"/>
                    </a:blipFill>
                  </a:tcPr>
                </a:tc>
              </a:tr>
              <a:tr h="401176">
                <a:tc>
                  <a:txBody>
                    <a:bodyPr/>
                    <a:lstStyle/>
                    <a:p>
                      <a:r>
                        <a:rPr lang="es-CO" dirty="0" smtClean="0"/>
                        <a:t>vaselina</a:t>
                      </a:r>
                      <a:endParaRPr lang="es-CO" dirty="0"/>
                    </a:p>
                  </a:txBody>
                  <a:tcPr>
                    <a:blipFill>
                      <a:blip r:embed="rId3"/>
                      <a:tile tx="0" ty="0" sx="100000" sy="100000" flip="none" algn="tl"/>
                    </a:blipFill>
                  </a:tcPr>
                </a:tc>
                <a:tc>
                  <a:txBody>
                    <a:bodyPr/>
                    <a:lstStyle/>
                    <a:p>
                      <a:r>
                        <a:rPr lang="es-CO" dirty="0" smtClean="0"/>
                        <a:t>Lubricantes, pomadas</a:t>
                      </a:r>
                      <a:r>
                        <a:rPr lang="es-CO" baseline="0" dirty="0" smtClean="0"/>
                        <a:t> y cremas</a:t>
                      </a:r>
                      <a:endParaRPr lang="es-CO" dirty="0"/>
                    </a:p>
                  </a:txBody>
                  <a:tcPr>
                    <a:blipFill>
                      <a:blip r:embed="rId3"/>
                      <a:tile tx="0" ty="0" sx="100000" sy="100000" flip="none" algn="tl"/>
                    </a:blipFill>
                  </a:tcPr>
                </a:tc>
              </a:tr>
              <a:tr h="504056">
                <a:tc>
                  <a:txBody>
                    <a:bodyPr/>
                    <a:lstStyle/>
                    <a:p>
                      <a:r>
                        <a:rPr lang="es-CO" dirty="0" smtClean="0"/>
                        <a:t>parafina</a:t>
                      </a:r>
                      <a:endParaRPr lang="es-CO" dirty="0"/>
                    </a:p>
                  </a:txBody>
                  <a:tcPr>
                    <a:blipFill>
                      <a:blip r:embed="rId3"/>
                      <a:tile tx="0" ty="0" sx="100000" sy="100000" flip="none" algn="tl"/>
                    </a:blipFill>
                  </a:tcPr>
                </a:tc>
                <a:tc>
                  <a:txBody>
                    <a:bodyPr/>
                    <a:lstStyle/>
                    <a:p>
                      <a:r>
                        <a:rPr lang="es-CO" dirty="0" smtClean="0"/>
                        <a:t> bujías,</a:t>
                      </a:r>
                      <a:r>
                        <a:rPr lang="es-CO" baseline="0" dirty="0" smtClean="0"/>
                        <a:t> protección de cierres</a:t>
                      </a:r>
                      <a:endParaRPr lang="es-CO" dirty="0"/>
                    </a:p>
                  </a:txBody>
                  <a:tcPr>
                    <a:blipFill>
                      <a:blip r:embed="rId3"/>
                      <a:tile tx="0" ty="0" sx="100000" sy="100000" flip="none" algn="tl"/>
                    </a:blipFill>
                  </a:tcPr>
                </a:tc>
              </a:tr>
              <a:tr h="629046">
                <a:tc>
                  <a:txBody>
                    <a:bodyPr/>
                    <a:lstStyle/>
                    <a:p>
                      <a:r>
                        <a:rPr lang="es-CO" dirty="0" smtClean="0"/>
                        <a:t>Alquitrán aromático o arotar</a:t>
                      </a:r>
                    </a:p>
                    <a:p>
                      <a:r>
                        <a:rPr lang="es-CO" baseline="0" dirty="0" smtClean="0"/>
                        <a:t> </a:t>
                      </a:r>
                      <a:endParaRPr lang="es-CO" dirty="0"/>
                    </a:p>
                  </a:txBody>
                  <a:tcPr>
                    <a:blipFill>
                      <a:blip r:embed="rId3"/>
                      <a:tile tx="0" ty="0" sx="100000" sy="100000" flip="none" algn="tl"/>
                    </a:blipFill>
                  </a:tcPr>
                </a:tc>
                <a:tc>
                  <a:txBody>
                    <a:bodyPr/>
                    <a:lstStyle/>
                    <a:p>
                      <a:r>
                        <a:rPr lang="es-CO" dirty="0" smtClean="0"/>
                        <a:t>Fabricación de llantas y como</a:t>
                      </a:r>
                      <a:r>
                        <a:rPr lang="es-CO" baseline="0" dirty="0" smtClean="0"/>
                        <a:t> diluyente</a:t>
                      </a:r>
                      <a:endParaRPr lang="es-CO" dirty="0"/>
                    </a:p>
                  </a:txBody>
                  <a:tcPr>
                    <a:blipFill>
                      <a:blip r:embed="rId3"/>
                      <a:tile tx="0" ty="0" sx="100000" sy="100000" flip="none" algn="tl"/>
                    </a:blipFill>
                  </a:tcPr>
                </a:tc>
              </a:tr>
            </a:tbl>
          </a:graphicData>
        </a:graphic>
      </p:graphicFrame>
    </p:spTree>
  </p:cSld>
  <p:clrMapOvr>
    <a:masterClrMapping/>
  </p:clrMapOvr>
  <p:transition>
    <p:wipe/>
    <p:sndAc>
      <p:stSnd>
        <p:snd r:embed="rId2" name="wind.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764704"/>
            <a:ext cx="5184576" cy="720080"/>
          </a:xfrm>
        </p:spPr>
        <p:txBody>
          <a:bodyPr>
            <a:normAutofit fontScale="90000"/>
            <a:scene3d>
              <a:camera prst="orthographicFront">
                <a:rot lat="300000" lon="19499988" rev="0"/>
              </a:camera>
              <a:lightRig rig="threePt" dir="t"/>
            </a:scene3d>
            <a:sp3d extrusionH="19050" contourW="50800">
              <a:bevelT w="44450"/>
              <a:bevelB w="152400" prst="coolSlant"/>
            </a:sp3d>
          </a:bodyPr>
          <a:lstStyle/>
          <a:p>
            <a:r>
              <a:rPr lang="es-CO" sz="4800" dirty="0" smtClean="0">
                <a:solidFill>
                  <a:schemeClr val="accent6">
                    <a:lumMod val="75000"/>
                  </a:schemeClr>
                </a:solidFill>
              </a:rPr>
              <a:t>Los polímeros</a:t>
            </a:r>
            <a:endParaRPr lang="es-CO" sz="4800" dirty="0">
              <a:solidFill>
                <a:schemeClr val="accent6">
                  <a:lumMod val="75000"/>
                </a:schemeClr>
              </a:solidFill>
            </a:endParaRPr>
          </a:p>
        </p:txBody>
      </p:sp>
      <p:sp>
        <p:nvSpPr>
          <p:cNvPr id="3" name="2 Marcador de contenido"/>
          <p:cNvSpPr>
            <a:spLocks noGrp="1"/>
          </p:cNvSpPr>
          <p:nvPr>
            <p:ph idx="1"/>
          </p:nvPr>
        </p:nvSpPr>
        <p:spPr>
          <a:xfrm>
            <a:off x="251520" y="1916832"/>
            <a:ext cx="6624736" cy="4263751"/>
          </a:xfrm>
        </p:spPr>
        <p:txBody>
          <a:bodyPr/>
          <a:lstStyle/>
          <a:p>
            <a:r>
              <a:rPr lang="es-CO" dirty="0" smtClean="0"/>
              <a:t>  </a:t>
            </a:r>
            <a:r>
              <a:rPr lang="es-CO" sz="2000" dirty="0" smtClean="0"/>
              <a:t>macromoléculas compuestas por cadenas de                                            unidades mas pequeñas</a:t>
            </a:r>
            <a:endParaRPr lang="es-CO" sz="2000" dirty="0"/>
          </a:p>
        </p:txBody>
      </p:sp>
      <p:cxnSp>
        <p:nvCxnSpPr>
          <p:cNvPr id="8" name="7 Conector recto de flecha"/>
          <p:cNvCxnSpPr/>
          <p:nvPr/>
        </p:nvCxnSpPr>
        <p:spPr>
          <a:xfrm rot="5400000">
            <a:off x="2196530" y="1772022"/>
            <a:ext cx="576064" cy="1588"/>
          </a:xfrm>
          <a:prstGeom prst="straightConnector1">
            <a:avLst/>
          </a:prstGeom>
          <a:ln cap="rnd" cmpd="thickThin">
            <a:solidFill>
              <a:schemeClr val="tx1">
                <a:lumMod val="95000"/>
                <a:lumOff val="5000"/>
              </a:schemeClr>
            </a:solidFill>
            <a:tailEnd type="arrow"/>
          </a:ln>
          <a:effectLst>
            <a:outerShdw blurRad="50800" dist="50800" dir="5400000" algn="ctr" rotWithShape="0">
              <a:schemeClr val="tx1">
                <a:lumMod val="95000"/>
                <a:lumOff val="5000"/>
              </a:schemeClr>
            </a:outerShdw>
          </a:effectLst>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flipV="1">
            <a:off x="611560" y="2060848"/>
            <a:ext cx="4824536" cy="576063"/>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cxnSp>
        <p:nvCxnSpPr>
          <p:cNvPr id="12" name="11 Conector recto de flecha"/>
          <p:cNvCxnSpPr/>
          <p:nvPr/>
        </p:nvCxnSpPr>
        <p:spPr>
          <a:xfrm flipV="1">
            <a:off x="5580112" y="2060848"/>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6084168" y="1772816"/>
            <a:ext cx="2661947" cy="369332"/>
          </a:xfrm>
          <a:prstGeom prst="rect">
            <a:avLst/>
          </a:prstGeom>
          <a:noFill/>
        </p:spPr>
        <p:txBody>
          <a:bodyPr wrap="none" rtlCol="0">
            <a:spAutoFit/>
          </a:bodyPr>
          <a:lstStyle/>
          <a:p>
            <a:r>
              <a:rPr lang="es-CO" dirty="0" smtClean="0"/>
              <a:t>Denominadas </a:t>
            </a:r>
            <a:r>
              <a:rPr lang="es-CO" b="1" dirty="0" smtClean="0"/>
              <a:t>monómeros</a:t>
            </a:r>
            <a:endParaRPr lang="es-CO" dirty="0" smtClean="0"/>
          </a:p>
        </p:txBody>
      </p:sp>
      <p:sp>
        <p:nvSpPr>
          <p:cNvPr id="15" name="14 Rectángulo"/>
          <p:cNvSpPr/>
          <p:nvPr/>
        </p:nvSpPr>
        <p:spPr>
          <a:xfrm>
            <a:off x="6156176" y="1772816"/>
            <a:ext cx="2592288" cy="360040"/>
          </a:xfrm>
          <a:prstGeom prst="rect">
            <a:avLst/>
          </a:prstGeom>
          <a:solidFill>
            <a:schemeClr val="accent1">
              <a:lumMod val="75000"/>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6" name="15 Imagen" descr="monomeros.jpg"/>
          <p:cNvPicPr>
            <a:picLocks noChangeAspect="1"/>
          </p:cNvPicPr>
          <p:nvPr/>
        </p:nvPicPr>
        <p:blipFill>
          <a:blip r:embed="rId3" cstate="print"/>
          <a:stretch>
            <a:fillRect/>
          </a:stretch>
        </p:blipFill>
        <p:spPr>
          <a:xfrm>
            <a:off x="6444208" y="2636912"/>
            <a:ext cx="2286000" cy="1778124"/>
          </a:xfrm>
          <a:prstGeom prst="rect">
            <a:avLst/>
          </a:prstGeom>
          <a:ln>
            <a:noFill/>
          </a:ln>
          <a:effectLst>
            <a:outerShdw blurRad="292100" dist="139700" dir="2700000" algn="tl" rotWithShape="0">
              <a:srgbClr val="333333">
                <a:alpha val="65000"/>
              </a:srgbClr>
            </a:outerShdw>
          </a:effectLst>
        </p:spPr>
      </p:pic>
      <p:cxnSp>
        <p:nvCxnSpPr>
          <p:cNvPr id="18" name="17 Conector recto de flecha"/>
          <p:cNvCxnSpPr/>
          <p:nvPr/>
        </p:nvCxnSpPr>
        <p:spPr>
          <a:xfrm rot="5400000">
            <a:off x="7380312" y="2348880"/>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2483768" y="2924944"/>
            <a:ext cx="79208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rot="10800000" flipV="1">
            <a:off x="1547664" y="2924944"/>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683568" y="3501008"/>
            <a:ext cx="1069524" cy="369332"/>
          </a:xfrm>
          <a:prstGeom prst="rect">
            <a:avLst/>
          </a:prstGeom>
          <a:noFill/>
        </p:spPr>
        <p:txBody>
          <a:bodyPr wrap="square" rtlCol="0">
            <a:spAutoFit/>
          </a:bodyPr>
          <a:lstStyle/>
          <a:p>
            <a:r>
              <a:rPr lang="es-CO" dirty="0" smtClean="0"/>
              <a:t>Naturales</a:t>
            </a:r>
            <a:endParaRPr lang="es-CO" dirty="0"/>
          </a:p>
        </p:txBody>
      </p:sp>
      <p:sp>
        <p:nvSpPr>
          <p:cNvPr id="17" name="16 CuadroTexto"/>
          <p:cNvSpPr txBox="1"/>
          <p:nvPr/>
        </p:nvSpPr>
        <p:spPr>
          <a:xfrm>
            <a:off x="2699792" y="3573016"/>
            <a:ext cx="1254963" cy="369332"/>
          </a:xfrm>
          <a:prstGeom prst="rect">
            <a:avLst/>
          </a:prstGeom>
          <a:noFill/>
        </p:spPr>
        <p:txBody>
          <a:bodyPr wrap="square" rtlCol="0">
            <a:spAutoFit/>
          </a:bodyPr>
          <a:lstStyle/>
          <a:p>
            <a:r>
              <a:rPr lang="es-CO" dirty="0" smtClean="0"/>
              <a:t>Sintético</a:t>
            </a:r>
            <a:endParaRPr lang="es-CO" dirty="0"/>
          </a:p>
        </p:txBody>
      </p:sp>
      <p:cxnSp>
        <p:nvCxnSpPr>
          <p:cNvPr id="22" name="21 Conector recto de flecha"/>
          <p:cNvCxnSpPr/>
          <p:nvPr/>
        </p:nvCxnSpPr>
        <p:spPr>
          <a:xfrm rot="10800000" flipV="1">
            <a:off x="2483768" y="4077072"/>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rot="16200000" flipH="1">
            <a:off x="1619672" y="3933056"/>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25 CuadroTexto"/>
          <p:cNvSpPr txBox="1"/>
          <p:nvPr/>
        </p:nvSpPr>
        <p:spPr>
          <a:xfrm>
            <a:off x="1403648" y="4437113"/>
            <a:ext cx="2232248" cy="1754326"/>
          </a:xfrm>
          <a:prstGeom prst="rect">
            <a:avLst/>
          </a:prstGeom>
          <a:noFill/>
        </p:spPr>
        <p:txBody>
          <a:bodyPr wrap="square" rtlCol="0">
            <a:spAutoFit/>
          </a:bodyPr>
          <a:lstStyle/>
          <a:p>
            <a:r>
              <a:rPr lang="es-CO" dirty="0" smtClean="0"/>
              <a:t>Los sintéticos  han desplazado a los naturales debido a su bajo costo de producción y amplia disponibilidad.</a:t>
            </a:r>
            <a:endParaRPr lang="es-CO" dirty="0"/>
          </a:p>
        </p:txBody>
      </p:sp>
      <p:sp>
        <p:nvSpPr>
          <p:cNvPr id="27" name="26 Rectángulo"/>
          <p:cNvSpPr/>
          <p:nvPr/>
        </p:nvSpPr>
        <p:spPr>
          <a:xfrm>
            <a:off x="2699792" y="3645024"/>
            <a:ext cx="1008112" cy="288032"/>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9" name="28 Rectángulo"/>
          <p:cNvSpPr/>
          <p:nvPr/>
        </p:nvSpPr>
        <p:spPr>
          <a:xfrm>
            <a:off x="755576" y="3573016"/>
            <a:ext cx="1008112" cy="288032"/>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188640"/>
            <a:ext cx="7283152" cy="936104"/>
          </a:xfrm>
          <a:scene3d>
            <a:camera prst="orthographicFront">
              <a:rot lat="289753" lon="19203265" rev="77829"/>
            </a:camera>
            <a:lightRig rig="threePt" dir="t">
              <a:rot lat="0" lon="0" rev="0"/>
            </a:lightRig>
          </a:scene3d>
          <a:sp3d z="171450" extrusionH="63500">
            <a:bevelT w="165100" h="139700" prst="coolSlant"/>
            <a:bevelB w="57150"/>
          </a:sp3d>
        </p:spPr>
        <p:txBody>
          <a:bodyPr>
            <a:normAutofit/>
          </a:bodyPr>
          <a:lstStyle/>
          <a:p>
            <a:r>
              <a:rPr lang="es-CO" dirty="0" smtClean="0"/>
              <a:t> </a:t>
            </a:r>
            <a:r>
              <a:rPr lang="es-CO" sz="2800" dirty="0" smtClean="0">
                <a:solidFill>
                  <a:schemeClr val="accent6">
                    <a:lumMod val="75000"/>
                  </a:schemeClr>
                </a:solidFill>
              </a:rPr>
              <a:t> </a:t>
            </a:r>
            <a:r>
              <a:rPr lang="es-CO" sz="4000" dirty="0" smtClean="0">
                <a:solidFill>
                  <a:schemeClr val="accent6">
                    <a:lumMod val="75000"/>
                  </a:schemeClr>
                </a:solidFill>
              </a:rPr>
              <a:t>Polimerización</a:t>
            </a:r>
            <a:endParaRPr lang="es-CO" dirty="0"/>
          </a:p>
        </p:txBody>
      </p:sp>
      <p:sp>
        <p:nvSpPr>
          <p:cNvPr id="3" name="2 Marcador de contenido"/>
          <p:cNvSpPr>
            <a:spLocks noGrp="1"/>
          </p:cNvSpPr>
          <p:nvPr>
            <p:ph idx="1"/>
          </p:nvPr>
        </p:nvSpPr>
        <p:spPr>
          <a:xfrm>
            <a:off x="457200" y="1628800"/>
            <a:ext cx="8229600" cy="4695800"/>
          </a:xfrm>
        </p:spPr>
        <p:txBody>
          <a:bodyPr/>
          <a:lstStyle/>
          <a:p>
            <a:pPr>
              <a:buNone/>
            </a:pPr>
            <a:r>
              <a:rPr lang="es-CO" dirty="0" smtClean="0"/>
              <a:t>         </a:t>
            </a:r>
            <a:r>
              <a:rPr lang="es-CO" sz="2000" dirty="0" smtClean="0"/>
              <a:t>proceso en el que se unen los monómeros para formar gigantescas</a:t>
            </a:r>
          </a:p>
          <a:p>
            <a:pPr>
              <a:buNone/>
            </a:pPr>
            <a:r>
              <a:rPr lang="es-CO" sz="2000" dirty="0" smtClean="0"/>
              <a:t>                                                moléculas. </a:t>
            </a:r>
            <a:endParaRPr lang="es-CO" dirty="0"/>
          </a:p>
        </p:txBody>
      </p:sp>
      <p:cxnSp>
        <p:nvCxnSpPr>
          <p:cNvPr id="5" name="4 Conector recto de flecha"/>
          <p:cNvCxnSpPr/>
          <p:nvPr/>
        </p:nvCxnSpPr>
        <p:spPr>
          <a:xfrm rot="5400000">
            <a:off x="4031940" y="137677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4031940" y="260090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10800000" flipV="1">
            <a:off x="827584" y="2636912"/>
            <a:ext cx="331236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719572" y="281693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rot="21027925">
            <a:off x="209422" y="2890331"/>
            <a:ext cx="1368152" cy="369332"/>
          </a:xfrm>
          <a:prstGeom prst="rect">
            <a:avLst/>
          </a:prstGeom>
          <a:solidFill>
            <a:schemeClr val="accent5">
              <a:lumMod val="20000"/>
              <a:lumOff val="80000"/>
            </a:schemeClr>
          </a:solidFill>
        </p:spPr>
        <p:txBody>
          <a:bodyPr wrap="square" rtlCol="0">
            <a:spAutoFit/>
          </a:bodyPr>
          <a:lstStyle/>
          <a:p>
            <a:r>
              <a:rPr lang="es-CO" dirty="0" smtClean="0">
                <a:solidFill>
                  <a:srgbClr val="C00000"/>
                </a:solidFill>
              </a:rPr>
              <a:t>ADICCIÓN</a:t>
            </a:r>
            <a:endParaRPr lang="es-CO" dirty="0">
              <a:solidFill>
                <a:srgbClr val="C00000"/>
              </a:solidFill>
            </a:endParaRPr>
          </a:p>
        </p:txBody>
      </p:sp>
      <p:cxnSp>
        <p:nvCxnSpPr>
          <p:cNvPr id="15" name="14 Conector recto de flecha"/>
          <p:cNvCxnSpPr/>
          <p:nvPr/>
        </p:nvCxnSpPr>
        <p:spPr>
          <a:xfrm flipV="1">
            <a:off x="755576" y="3212976"/>
            <a:ext cx="108012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2123728" y="3068961"/>
            <a:ext cx="3096344" cy="1200329"/>
          </a:xfrm>
          <a:prstGeom prst="rect">
            <a:avLst/>
          </a:prstGeom>
          <a:noFill/>
        </p:spPr>
        <p:txBody>
          <a:bodyPr wrap="square" rtlCol="0">
            <a:spAutoFit/>
          </a:bodyPr>
          <a:lstStyle/>
          <a:p>
            <a:r>
              <a:rPr lang="es-CO" dirty="0" smtClean="0"/>
              <a:t>La unión sucesiva de monómeros, da lugar a la macromolécula </a:t>
            </a:r>
          </a:p>
          <a:p>
            <a:r>
              <a:rPr lang="es-CO" dirty="0" smtClean="0"/>
              <a:t> </a:t>
            </a:r>
            <a:endParaRPr lang="es-CO" dirty="0"/>
          </a:p>
        </p:txBody>
      </p:sp>
      <p:cxnSp>
        <p:nvCxnSpPr>
          <p:cNvPr id="18" name="17 Conector recto de flecha"/>
          <p:cNvCxnSpPr/>
          <p:nvPr/>
        </p:nvCxnSpPr>
        <p:spPr>
          <a:xfrm flipV="1">
            <a:off x="4644008" y="2924944"/>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5292080" y="2708920"/>
            <a:ext cx="3922869" cy="646331"/>
          </a:xfrm>
          <a:prstGeom prst="rect">
            <a:avLst/>
          </a:prstGeom>
          <a:noFill/>
        </p:spPr>
        <p:txBody>
          <a:bodyPr wrap="none" rtlCol="0">
            <a:spAutoFit/>
          </a:bodyPr>
          <a:lstStyle/>
          <a:p>
            <a:r>
              <a:rPr lang="es-CO" dirty="0" smtClean="0"/>
              <a:t>Se caracterizan por presentar uno o más </a:t>
            </a:r>
          </a:p>
          <a:p>
            <a:r>
              <a:rPr lang="es-CO" dirty="0" smtClean="0"/>
              <a:t>enlaces doble, según la formula general</a:t>
            </a:r>
          </a:p>
        </p:txBody>
      </p:sp>
      <p:cxnSp>
        <p:nvCxnSpPr>
          <p:cNvPr id="21" name="20 Conector recto de flecha"/>
          <p:cNvCxnSpPr/>
          <p:nvPr/>
        </p:nvCxnSpPr>
        <p:spPr>
          <a:xfrm rot="5400000">
            <a:off x="6660232" y="3573016"/>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5508104" y="3933056"/>
            <a:ext cx="2736304" cy="646331"/>
          </a:xfrm>
          <a:prstGeom prst="rect">
            <a:avLst/>
          </a:prstGeom>
          <a:noFill/>
        </p:spPr>
        <p:txBody>
          <a:bodyPr wrap="square" rtlCol="0">
            <a:spAutoFit/>
          </a:bodyPr>
          <a:lstStyle/>
          <a:p>
            <a:r>
              <a:rPr lang="es-CO" dirty="0" smtClean="0"/>
              <a:t>R          </a:t>
            </a:r>
          </a:p>
          <a:p>
            <a:r>
              <a:rPr lang="es-CO" dirty="0" smtClean="0"/>
              <a:t>           C   C</a:t>
            </a:r>
            <a:endParaRPr lang="es-CO" dirty="0"/>
          </a:p>
        </p:txBody>
      </p:sp>
      <p:cxnSp>
        <p:nvCxnSpPr>
          <p:cNvPr id="24" name="23 Conector recto"/>
          <p:cNvCxnSpPr/>
          <p:nvPr/>
        </p:nvCxnSpPr>
        <p:spPr>
          <a:xfrm>
            <a:off x="5796136" y="4149080"/>
            <a:ext cx="36004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6372200" y="443711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6372200" y="4365104"/>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flipV="1">
            <a:off x="6804248" y="4149080"/>
            <a:ext cx="216024"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rot="219944">
            <a:off x="7017190" y="3873344"/>
            <a:ext cx="301254" cy="369332"/>
          </a:xfrm>
          <a:prstGeom prst="rect">
            <a:avLst/>
          </a:prstGeom>
          <a:noFill/>
        </p:spPr>
        <p:txBody>
          <a:bodyPr wrap="square" rtlCol="0">
            <a:spAutoFit/>
          </a:bodyPr>
          <a:lstStyle/>
          <a:p>
            <a:r>
              <a:rPr lang="es-CO" dirty="0" smtClean="0"/>
              <a:t>R</a:t>
            </a:r>
            <a:endParaRPr lang="es-CO" dirty="0"/>
          </a:p>
        </p:txBody>
      </p:sp>
      <p:cxnSp>
        <p:nvCxnSpPr>
          <p:cNvPr id="38" name="37 Conector recto"/>
          <p:cNvCxnSpPr/>
          <p:nvPr/>
        </p:nvCxnSpPr>
        <p:spPr>
          <a:xfrm rot="10800000" flipV="1">
            <a:off x="5796136" y="4581128"/>
            <a:ext cx="28803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6732240" y="4581128"/>
            <a:ext cx="36004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41" name="40 CuadroTexto"/>
          <p:cNvSpPr txBox="1"/>
          <p:nvPr/>
        </p:nvSpPr>
        <p:spPr>
          <a:xfrm>
            <a:off x="5220072" y="4797152"/>
            <a:ext cx="2376264" cy="369332"/>
          </a:xfrm>
          <a:prstGeom prst="rect">
            <a:avLst/>
          </a:prstGeom>
          <a:noFill/>
        </p:spPr>
        <p:txBody>
          <a:bodyPr wrap="square" rtlCol="0">
            <a:spAutoFit/>
          </a:bodyPr>
          <a:lstStyle/>
          <a:p>
            <a:r>
              <a:rPr lang="es-CO" dirty="0" smtClean="0"/>
              <a:t>     R                        R</a:t>
            </a:r>
            <a:endParaRPr lang="es-CO" dirty="0"/>
          </a:p>
        </p:txBody>
      </p:sp>
      <p:sp>
        <p:nvSpPr>
          <p:cNvPr id="44" name="43 Flecha abajo"/>
          <p:cNvSpPr/>
          <p:nvPr/>
        </p:nvSpPr>
        <p:spPr>
          <a:xfrm rot="3613005" flipH="1">
            <a:off x="5148799" y="4459586"/>
            <a:ext cx="62497" cy="607276"/>
          </a:xfrm>
          <a:prstGeom prst="downArrow">
            <a:avLst>
              <a:gd name="adj1" fmla="val 50000"/>
              <a:gd name="adj2" fmla="val 746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5" name="44 CuadroTexto"/>
          <p:cNvSpPr txBox="1"/>
          <p:nvPr/>
        </p:nvSpPr>
        <p:spPr>
          <a:xfrm>
            <a:off x="2771800" y="5157192"/>
            <a:ext cx="6070893" cy="646331"/>
          </a:xfrm>
          <a:prstGeom prst="rect">
            <a:avLst/>
          </a:prstGeom>
          <a:noFill/>
        </p:spPr>
        <p:txBody>
          <a:bodyPr wrap="none" rtlCol="0">
            <a:spAutoFit/>
          </a:bodyPr>
          <a:lstStyle/>
          <a:p>
            <a:r>
              <a:rPr lang="es-CO" dirty="0" smtClean="0"/>
              <a:t>Donde R es un átomo de hidrogeno, de un halógeno o cualquier</a:t>
            </a:r>
          </a:p>
          <a:p>
            <a:r>
              <a:rPr lang="es-CO" dirty="0" smtClean="0"/>
              <a:t> grupo funcional. Un ejemplo es el teflón:</a:t>
            </a:r>
            <a:endParaRPr lang="es-CO"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4)">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ox(in)">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checkerboard(across)">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to="" calcmode="lin" valueType="num">
                                      <p:cBhvr>
                                        <p:cTn id="39" dur="1" fill="hold"/>
                                        <p:tgtEl>
                                          <p:spTgt spid="19"/>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box(in)">
                                      <p:cBhvr>
                                        <p:cTn id="4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6" grpId="0"/>
      <p:bldP spid="19" grpId="0"/>
      <p:bldP spid="4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229600" cy="5775920"/>
          </a:xfrm>
        </p:spPr>
        <p:txBody>
          <a:bodyPr>
            <a:normAutofit/>
          </a:bodyPr>
          <a:lstStyle/>
          <a:p>
            <a:endParaRPr lang="es-CO" sz="1600" dirty="0" smtClean="0"/>
          </a:p>
          <a:p>
            <a:r>
              <a:rPr lang="es-CO" sz="1600" dirty="0" smtClean="0"/>
              <a:t> El teflón es un polímero que se usa como recubrimiento de accesorios de cocina. Que se obtiene de la polimerización del </a:t>
            </a:r>
            <a:r>
              <a:rPr lang="es-CO" sz="1600" b="1" dirty="0" smtClean="0"/>
              <a:t>fluoroetileno</a:t>
            </a:r>
            <a:r>
              <a:rPr lang="es-CO" sz="1600" dirty="0" smtClean="0"/>
              <a:t>.</a:t>
            </a:r>
          </a:p>
          <a:p>
            <a:endParaRPr lang="es-CO" sz="1600" dirty="0" smtClean="0"/>
          </a:p>
          <a:p>
            <a:pPr>
              <a:buNone/>
            </a:pPr>
            <a:r>
              <a:rPr lang="es-CO" sz="1600" dirty="0" smtClean="0"/>
              <a:t>                                                                                              F     F    F   F</a:t>
            </a:r>
          </a:p>
          <a:p>
            <a:pPr>
              <a:buNone/>
            </a:pPr>
            <a:r>
              <a:rPr lang="es-CO" sz="1600" dirty="0" smtClean="0"/>
              <a:t>        F                    F          F                      F                        </a:t>
            </a:r>
          </a:p>
          <a:p>
            <a:pPr>
              <a:buNone/>
            </a:pPr>
            <a:r>
              <a:rPr lang="es-CO" sz="1600" dirty="0" smtClean="0"/>
              <a:t>              C   C              +            C   C                                  C     C   C   C</a:t>
            </a:r>
          </a:p>
          <a:p>
            <a:pPr>
              <a:buNone/>
            </a:pPr>
            <a:r>
              <a:rPr lang="es-CO" sz="1600" dirty="0" smtClean="0"/>
              <a:t>        F                    F          F                      F </a:t>
            </a:r>
          </a:p>
          <a:p>
            <a:pPr>
              <a:buNone/>
            </a:pPr>
            <a:r>
              <a:rPr lang="es-CO" sz="1600" dirty="0" smtClean="0"/>
              <a:t>                                                                                              F     </a:t>
            </a:r>
            <a:r>
              <a:rPr lang="es-CO" sz="1600" dirty="0" err="1" smtClean="0"/>
              <a:t>F</a:t>
            </a:r>
            <a:r>
              <a:rPr lang="es-CO" sz="1600" dirty="0" smtClean="0"/>
              <a:t>    </a:t>
            </a:r>
            <a:r>
              <a:rPr lang="es-CO" sz="1600" dirty="0" err="1" smtClean="0"/>
              <a:t>F</a:t>
            </a:r>
            <a:r>
              <a:rPr lang="es-CO" sz="1600" dirty="0" smtClean="0"/>
              <a:t>   </a:t>
            </a:r>
            <a:r>
              <a:rPr lang="es-CO" sz="1600" dirty="0" err="1" smtClean="0"/>
              <a:t>F</a:t>
            </a:r>
            <a:r>
              <a:rPr lang="es-CO" sz="1600" dirty="0" smtClean="0"/>
              <a:t>  </a:t>
            </a:r>
          </a:p>
          <a:p>
            <a:pPr>
              <a:buNone/>
            </a:pPr>
            <a:r>
              <a:rPr lang="es-CO" sz="1600" dirty="0" smtClean="0"/>
              <a:t> </a:t>
            </a:r>
          </a:p>
          <a:p>
            <a:pPr>
              <a:buNone/>
            </a:pPr>
            <a:r>
              <a:rPr lang="es-CO" sz="1600" dirty="0" smtClean="0"/>
              <a:t>              Estructura</a:t>
            </a:r>
          </a:p>
          <a:p>
            <a:pPr>
              <a:buNone/>
            </a:pPr>
            <a:endParaRPr lang="es-CO" sz="1600" dirty="0" smtClean="0"/>
          </a:p>
          <a:p>
            <a:pPr>
              <a:buNone/>
            </a:pPr>
            <a:r>
              <a:rPr lang="es-CO" sz="1600" dirty="0" smtClean="0"/>
              <a:t>      </a:t>
            </a:r>
          </a:p>
          <a:p>
            <a:pPr>
              <a:buNone/>
            </a:pPr>
            <a:r>
              <a:rPr lang="es-CO" sz="1600" dirty="0" smtClean="0"/>
              <a:t> </a:t>
            </a:r>
          </a:p>
          <a:p>
            <a:pPr>
              <a:buNone/>
            </a:pPr>
            <a:r>
              <a:rPr lang="es-CO" sz="1600" dirty="0" smtClean="0"/>
              <a:t>                                                           </a:t>
            </a:r>
          </a:p>
        </p:txBody>
      </p:sp>
      <p:cxnSp>
        <p:nvCxnSpPr>
          <p:cNvPr id="7" name="6 Conector recto"/>
          <p:cNvCxnSpPr/>
          <p:nvPr/>
        </p:nvCxnSpPr>
        <p:spPr>
          <a:xfrm>
            <a:off x="899592" y="2204864"/>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V="1">
            <a:off x="971600" y="2564904"/>
            <a:ext cx="14401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59632" y="2420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1259632" y="24928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V="1">
            <a:off x="1619672" y="2204864"/>
            <a:ext cx="216024"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1619672" y="2564904"/>
            <a:ext cx="216024"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rot="16200000" flipH="1">
            <a:off x="2699792" y="2132856"/>
            <a:ext cx="21602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3131840" y="2420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3131840" y="24928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V="1">
            <a:off x="3491880" y="2204864"/>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rot="5400000" flipH="1" flipV="1">
            <a:off x="2699792" y="2492896"/>
            <a:ext cx="21602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3491880" y="2492896"/>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4211960" y="2420888"/>
            <a:ext cx="5760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5040052" y="209685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5400000">
            <a:off x="5112060" y="274492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5436096" y="213285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rot="5400000">
            <a:off x="5472100" y="274492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rot="5400000">
            <a:off x="5760132" y="209685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rot="5400000">
            <a:off x="5724128" y="2708920"/>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rot="5400000">
            <a:off x="6048164" y="274492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Conector recto"/>
          <p:cNvCxnSpPr/>
          <p:nvPr/>
        </p:nvCxnSpPr>
        <p:spPr>
          <a:xfrm rot="5400000">
            <a:off x="6048164" y="209685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a:off x="4932040" y="242088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Conector recto"/>
          <p:cNvCxnSpPr/>
          <p:nvPr/>
        </p:nvCxnSpPr>
        <p:spPr>
          <a:xfrm>
            <a:off x="5364088" y="242088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a:off x="5652120" y="2420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a:off x="5940152" y="242088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63 Conector recto"/>
          <p:cNvCxnSpPr/>
          <p:nvPr/>
        </p:nvCxnSpPr>
        <p:spPr>
          <a:xfrm>
            <a:off x="6300192" y="2420888"/>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65" name="64 Cerrar corchete"/>
          <p:cNvSpPr/>
          <p:nvPr/>
        </p:nvSpPr>
        <p:spPr>
          <a:xfrm>
            <a:off x="5940152" y="2204864"/>
            <a:ext cx="45719" cy="100811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dirty="0"/>
          </a:p>
        </p:txBody>
      </p:sp>
      <p:sp>
        <p:nvSpPr>
          <p:cNvPr id="67" name="66 Abrir corchete"/>
          <p:cNvSpPr/>
          <p:nvPr/>
        </p:nvSpPr>
        <p:spPr>
          <a:xfrm>
            <a:off x="5436096" y="2204864"/>
            <a:ext cx="117727" cy="100811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dirty="0"/>
          </a:p>
        </p:txBody>
      </p:sp>
      <p:pic>
        <p:nvPicPr>
          <p:cNvPr id="68" name="67 Imagen" descr="TDJ BH.bmp"/>
          <p:cNvPicPr>
            <a:picLocks noChangeAspect="1"/>
          </p:cNvPicPr>
          <p:nvPr/>
        </p:nvPicPr>
        <p:blipFill>
          <a:blip r:embed="rId3" cstate="print"/>
          <a:stretch>
            <a:fillRect/>
          </a:stretch>
        </p:blipFill>
        <p:spPr>
          <a:xfrm>
            <a:off x="4427984" y="4725144"/>
            <a:ext cx="1590476" cy="1590476"/>
          </a:xfrm>
          <a:prstGeom prst="rect">
            <a:avLst/>
          </a:prstGeom>
        </p:spPr>
      </p:pic>
      <p:sp>
        <p:nvSpPr>
          <p:cNvPr id="69" name="68 CuadroTexto"/>
          <p:cNvSpPr txBox="1"/>
          <p:nvPr/>
        </p:nvSpPr>
        <p:spPr>
          <a:xfrm>
            <a:off x="3851920" y="4365104"/>
            <a:ext cx="5292080" cy="369332"/>
          </a:xfrm>
          <a:prstGeom prst="rect">
            <a:avLst/>
          </a:prstGeom>
          <a:noFill/>
          <a:scene3d>
            <a:camera prst="orthographicFront">
              <a:rot lat="300000" lon="19799989" rev="0"/>
            </a:camera>
            <a:lightRig rig="threePt" dir="t"/>
          </a:scene3d>
          <a:sp3d>
            <a:bevelT w="69850"/>
            <a:bevelB w="107950"/>
          </a:sp3d>
        </p:spPr>
        <p:txBody>
          <a:bodyPr wrap="square" rtlCol="0">
            <a:spAutoFit/>
          </a:bodyPr>
          <a:lstStyle/>
          <a:p>
            <a:r>
              <a:rPr lang="es-CO" dirty="0" smtClean="0"/>
              <a:t>Aplicación:</a:t>
            </a:r>
            <a:endParaRPr lang="es-CO" dirty="0"/>
          </a:p>
        </p:txBody>
      </p:sp>
      <p:pic>
        <p:nvPicPr>
          <p:cNvPr id="70" name="69 Imagen" descr="idfnjefja.bmp"/>
          <p:cNvPicPr>
            <a:picLocks noChangeAspect="1"/>
          </p:cNvPicPr>
          <p:nvPr/>
        </p:nvPicPr>
        <p:blipFill>
          <a:blip r:embed="rId4" cstate="print"/>
          <a:stretch>
            <a:fillRect/>
          </a:stretch>
        </p:blipFill>
        <p:spPr>
          <a:xfrm>
            <a:off x="539552" y="4149079"/>
            <a:ext cx="2304256" cy="2730373"/>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lIns="144000" tIns="324000">
            <a:normAutofit/>
            <a:scene3d>
              <a:camera prst="orthographicFront">
                <a:rot lat="584689" lon="17637622" rev="21520269"/>
              </a:camera>
              <a:lightRig rig="threePt" dir="t"/>
            </a:scene3d>
            <a:sp3d extrusionH="31750" contourW="31750">
              <a:bevelT w="44450"/>
              <a:bevelB w="6350" h="95250"/>
            </a:sp3d>
          </a:bodyPr>
          <a:lstStyle/>
          <a:p>
            <a:r>
              <a:rPr lang="es-CO" dirty="0" smtClean="0"/>
              <a:t>   </a:t>
            </a:r>
            <a:r>
              <a:rPr lang="es-CO" dirty="0" smtClean="0">
                <a:solidFill>
                  <a:schemeClr val="accent6">
                    <a:lumMod val="75000"/>
                  </a:schemeClr>
                </a:solidFill>
              </a:rPr>
              <a:t>OBJETIVOS</a:t>
            </a:r>
            <a:endParaRPr lang="es-CO" dirty="0">
              <a:solidFill>
                <a:schemeClr val="accent6">
                  <a:lumMod val="75000"/>
                </a:schemeClr>
              </a:solidFill>
            </a:endParaRPr>
          </a:p>
        </p:txBody>
      </p:sp>
      <p:sp>
        <p:nvSpPr>
          <p:cNvPr id="3" name="2 Marcador de contenido"/>
          <p:cNvSpPr>
            <a:spLocks noGrp="1"/>
          </p:cNvSpPr>
          <p:nvPr>
            <p:ph idx="1"/>
          </p:nvPr>
        </p:nvSpPr>
        <p:spPr/>
        <p:txBody>
          <a:bodyPr/>
          <a:lstStyle/>
          <a:p>
            <a:r>
              <a:rPr lang="es-CO" dirty="0" smtClean="0"/>
              <a:t>GENERAL:  identificar los productos que se derivan de la principal fuente de la química orgánica  como  es el carbono.</a:t>
            </a:r>
          </a:p>
          <a:p>
            <a:endParaRPr lang="es-CO" dirty="0" smtClean="0"/>
          </a:p>
          <a:p>
            <a:r>
              <a:rPr lang="es-CO" dirty="0" smtClean="0"/>
              <a:t>ESPECIFICO: establecer  como se implementan y que funciones se emplean para los productos que se derivan del petróleo.</a:t>
            </a:r>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980728"/>
            <a:ext cx="8229600" cy="4896544"/>
          </a:xfrm>
          <a:scene3d>
            <a:camera prst="orthographicFront">
              <a:rot lat="0" lon="20699996" rev="0"/>
            </a:camera>
            <a:lightRig rig="threePt" dir="t"/>
          </a:scene3d>
          <a:sp3d>
            <a:bevelT w="69850"/>
            <a:bevelB w="88900"/>
          </a:sp3d>
        </p:spPr>
        <p:txBody>
          <a:bodyPr>
            <a:normAutofit/>
          </a:bodyPr>
          <a:lstStyle/>
          <a:p>
            <a:r>
              <a:rPr lang="es-CO" sz="2000" dirty="0" smtClean="0"/>
              <a:t>                              polimerización  por  Condensación </a:t>
            </a:r>
          </a:p>
        </p:txBody>
      </p:sp>
      <p:cxnSp>
        <p:nvCxnSpPr>
          <p:cNvPr id="6" name="5 Conector recto de flecha"/>
          <p:cNvCxnSpPr/>
          <p:nvPr/>
        </p:nvCxnSpPr>
        <p:spPr>
          <a:xfrm rot="5400000">
            <a:off x="4355976" y="1556792"/>
            <a:ext cx="1440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2771800" y="1700808"/>
            <a:ext cx="3744416" cy="646331"/>
          </a:xfrm>
          <a:prstGeom prst="rect">
            <a:avLst/>
          </a:prstGeom>
          <a:noFill/>
        </p:spPr>
        <p:txBody>
          <a:bodyPr wrap="square" rtlCol="0">
            <a:spAutoFit/>
          </a:bodyPr>
          <a:lstStyle/>
          <a:p>
            <a:r>
              <a:rPr lang="es-CO" dirty="0" smtClean="0"/>
              <a:t>Eliminación de una molécula pequeña</a:t>
            </a:r>
          </a:p>
          <a:p>
            <a:endParaRPr lang="es-CO" dirty="0"/>
          </a:p>
        </p:txBody>
      </p:sp>
      <p:cxnSp>
        <p:nvCxnSpPr>
          <p:cNvPr id="10" name="9 Conector recto de flecha"/>
          <p:cNvCxnSpPr/>
          <p:nvPr/>
        </p:nvCxnSpPr>
        <p:spPr>
          <a:xfrm rot="5400000">
            <a:off x="4247964" y="2240868"/>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1547664" y="2636912"/>
            <a:ext cx="7447950" cy="646331"/>
          </a:xfrm>
          <a:prstGeom prst="rect">
            <a:avLst/>
          </a:prstGeom>
          <a:noFill/>
        </p:spPr>
        <p:txBody>
          <a:bodyPr wrap="square" rtlCol="0">
            <a:spAutoFit/>
          </a:bodyPr>
          <a:lstStyle/>
          <a:p>
            <a:r>
              <a:rPr lang="es-CO" dirty="0" smtClean="0"/>
              <a:t>Están conformados por dos o más tipos de monómeros y se preparan </a:t>
            </a:r>
          </a:p>
          <a:p>
            <a:r>
              <a:rPr lang="es-CO" dirty="0" smtClean="0"/>
              <a:t> a partir de monómeros que contienen dos o más grupos funcionales</a:t>
            </a:r>
          </a:p>
        </p:txBody>
      </p:sp>
      <p:sp>
        <p:nvSpPr>
          <p:cNvPr id="14" name="13 Rectángulo"/>
          <p:cNvSpPr/>
          <p:nvPr/>
        </p:nvSpPr>
        <p:spPr>
          <a:xfrm>
            <a:off x="2627784" y="1052736"/>
            <a:ext cx="3672408" cy="288032"/>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704088"/>
            <a:ext cx="7427168" cy="708688"/>
          </a:xfrm>
        </p:spPr>
        <p:txBody>
          <a:bodyPr>
            <a:normAutofit/>
            <a:scene3d>
              <a:camera prst="orthographicFront"/>
              <a:lightRig rig="threePt" dir="t"/>
            </a:scene3d>
            <a:sp3d>
              <a:bevelT h="101600"/>
              <a:bevelB w="6350" h="88900"/>
            </a:sp3d>
          </a:bodyPr>
          <a:lstStyle/>
          <a:p>
            <a:r>
              <a:rPr lang="es-CO" sz="2400" dirty="0" smtClean="0"/>
              <a:t>       </a:t>
            </a:r>
            <a:r>
              <a:rPr lang="es-CO" sz="2400" dirty="0" smtClean="0">
                <a:solidFill>
                  <a:schemeClr val="accent6">
                    <a:lumMod val="75000"/>
                  </a:schemeClr>
                </a:solidFill>
              </a:rPr>
              <a:t>clases de polímeros</a:t>
            </a:r>
            <a:endParaRPr lang="es-CO" sz="2400" dirty="0">
              <a:solidFill>
                <a:schemeClr val="accent6">
                  <a:lumMod val="75000"/>
                </a:schemeClr>
              </a:solidFill>
            </a:endParaRPr>
          </a:p>
        </p:txBody>
      </p:sp>
      <p:sp>
        <p:nvSpPr>
          <p:cNvPr id="3" name="2 Marcador de contenido"/>
          <p:cNvSpPr>
            <a:spLocks noGrp="1"/>
          </p:cNvSpPr>
          <p:nvPr>
            <p:ph idx="1"/>
          </p:nvPr>
        </p:nvSpPr>
        <p:spPr>
          <a:xfrm>
            <a:off x="457200" y="1700808"/>
            <a:ext cx="8229600" cy="4623792"/>
          </a:xfrm>
        </p:spPr>
        <p:txBody>
          <a:bodyPr/>
          <a:lstStyle/>
          <a:p>
            <a:r>
              <a:rPr lang="es-CO" dirty="0" smtClean="0"/>
              <a:t>     </a:t>
            </a:r>
            <a:r>
              <a:rPr lang="es-CO" sz="2000" dirty="0" smtClean="0"/>
              <a:t>se pueden clasificar de acuerdo con sus propiedades físicas y el uso que                                                 se les da </a:t>
            </a:r>
            <a:endParaRPr lang="es-CO" dirty="0"/>
          </a:p>
        </p:txBody>
      </p:sp>
      <p:cxnSp>
        <p:nvCxnSpPr>
          <p:cNvPr id="5" name="4 Conector recto de flecha"/>
          <p:cNvCxnSpPr/>
          <p:nvPr/>
        </p:nvCxnSpPr>
        <p:spPr>
          <a:xfrm rot="5400000">
            <a:off x="2915816" y="1556792"/>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rot="10800000" flipV="1">
            <a:off x="2267744" y="2780928"/>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4031940" y="3032956"/>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1043608" y="3717032"/>
            <a:ext cx="7629012" cy="1477328"/>
          </a:xfrm>
          <a:prstGeom prst="rect">
            <a:avLst/>
          </a:prstGeom>
          <a:noFill/>
        </p:spPr>
        <p:txBody>
          <a:bodyPr wrap="none" rtlCol="0">
            <a:spAutoFit/>
          </a:bodyPr>
          <a:lstStyle/>
          <a:p>
            <a:r>
              <a:rPr lang="es-CO" b="1" dirty="0" smtClean="0"/>
              <a:t>Termoplásticos:                   Termoestables                       Elastómeros</a:t>
            </a:r>
          </a:p>
          <a:p>
            <a:r>
              <a:rPr lang="es-CO" dirty="0" smtClean="0"/>
              <a:t>-polietileno                                                                          - caucho natural</a:t>
            </a:r>
          </a:p>
          <a:p>
            <a:r>
              <a:rPr lang="es-CO" dirty="0" smtClean="0"/>
              <a:t>-polipropileno                                                                      - poliuretanos</a:t>
            </a:r>
          </a:p>
          <a:p>
            <a:r>
              <a:rPr lang="es-CO" dirty="0" smtClean="0"/>
              <a:t>-poliestireno                                                                         - neopreno</a:t>
            </a:r>
          </a:p>
          <a:p>
            <a:r>
              <a:rPr lang="es-CO" dirty="0" smtClean="0"/>
              <a:t>                                                                                                                                 </a:t>
            </a:r>
          </a:p>
        </p:txBody>
      </p:sp>
      <p:cxnSp>
        <p:nvCxnSpPr>
          <p:cNvPr id="17" name="16 Conector recto de flecha"/>
          <p:cNvCxnSpPr/>
          <p:nvPr/>
        </p:nvCxnSpPr>
        <p:spPr>
          <a:xfrm>
            <a:off x="5724128" y="2780928"/>
            <a:ext cx="79208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     </a:t>
            </a:r>
            <a:r>
              <a:rPr lang="es-CO" sz="2400" dirty="0" smtClean="0"/>
              <a:t>Termoplásticos</a:t>
            </a:r>
            <a:endParaRPr lang="es-CO" dirty="0"/>
          </a:p>
        </p:txBody>
      </p:sp>
      <p:sp>
        <p:nvSpPr>
          <p:cNvPr id="3" name="2 Marcador de contenido"/>
          <p:cNvSpPr>
            <a:spLocks noGrp="1"/>
          </p:cNvSpPr>
          <p:nvPr>
            <p:ph idx="1"/>
          </p:nvPr>
        </p:nvSpPr>
        <p:spPr/>
        <p:txBody>
          <a:bodyPr/>
          <a:lstStyle/>
          <a:p>
            <a:pPr>
              <a:buNone/>
            </a:pPr>
            <a:r>
              <a:rPr lang="es-CO" dirty="0" smtClean="0"/>
              <a:t>   </a:t>
            </a:r>
            <a:r>
              <a:rPr lang="es-CO" sz="2000" dirty="0" smtClean="0"/>
              <a:t>No se descompone con la altas temperatura , sino que se vuelven flujos lo cual hace que se puedan moldea y procesar varias veces.</a:t>
            </a:r>
            <a:endParaRPr lang="es-CO" dirty="0"/>
          </a:p>
        </p:txBody>
      </p:sp>
      <p:cxnSp>
        <p:nvCxnSpPr>
          <p:cNvPr id="6" name="5 Conector recto de flecha"/>
          <p:cNvCxnSpPr/>
          <p:nvPr/>
        </p:nvCxnSpPr>
        <p:spPr>
          <a:xfrm rot="5400000">
            <a:off x="2591780" y="1880828"/>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1331640" y="1412776"/>
            <a:ext cx="2088232" cy="36004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9" name="8 Conector recto de flecha"/>
          <p:cNvCxnSpPr/>
          <p:nvPr/>
        </p:nvCxnSpPr>
        <p:spPr>
          <a:xfrm rot="10800000" flipV="1">
            <a:off x="1691680" y="2852936"/>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899592" y="3645024"/>
            <a:ext cx="4559903" cy="646331"/>
          </a:xfrm>
          <a:prstGeom prst="rect">
            <a:avLst/>
          </a:prstGeom>
          <a:noFill/>
        </p:spPr>
        <p:txBody>
          <a:bodyPr wrap="none" rtlCol="0">
            <a:spAutoFit/>
          </a:bodyPr>
          <a:lstStyle/>
          <a:p>
            <a:r>
              <a:rPr lang="es-CO" dirty="0" smtClean="0"/>
              <a:t>Estructuralmente, son cadenas largas, sencillas </a:t>
            </a:r>
          </a:p>
          <a:p>
            <a:r>
              <a:rPr lang="es-CO" dirty="0" smtClean="0"/>
              <a:t>o ramificadas </a:t>
            </a:r>
            <a:endParaRPr lang="es-CO" dirty="0"/>
          </a:p>
        </p:txBody>
      </p:sp>
      <p:pic>
        <p:nvPicPr>
          <p:cNvPr id="14" name="13 Imagen" descr="eoflg.bmp"/>
          <p:cNvPicPr>
            <a:picLocks noChangeAspect="1"/>
          </p:cNvPicPr>
          <p:nvPr/>
        </p:nvPicPr>
        <p:blipFill>
          <a:blip r:embed="rId3" cstate="print"/>
          <a:stretch>
            <a:fillRect/>
          </a:stretch>
        </p:blipFill>
        <p:spPr>
          <a:xfrm>
            <a:off x="3059832" y="4293096"/>
            <a:ext cx="3528392" cy="2473072"/>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64672"/>
          </a:xfrm>
        </p:spPr>
        <p:txBody>
          <a:bodyPr>
            <a:normAutofit fontScale="90000"/>
          </a:bodyPr>
          <a:lstStyle/>
          <a:p>
            <a:r>
              <a:rPr lang="es-CO" dirty="0" smtClean="0"/>
              <a:t>       </a:t>
            </a:r>
            <a:r>
              <a:rPr lang="es-CO" sz="2400" dirty="0" smtClean="0"/>
              <a:t>polietileno</a:t>
            </a:r>
            <a:endParaRPr lang="es-CO" dirty="0"/>
          </a:p>
        </p:txBody>
      </p:sp>
      <p:sp>
        <p:nvSpPr>
          <p:cNvPr id="3" name="2 Marcador de contenido"/>
          <p:cNvSpPr>
            <a:spLocks noGrp="1"/>
          </p:cNvSpPr>
          <p:nvPr>
            <p:ph idx="1"/>
          </p:nvPr>
        </p:nvSpPr>
        <p:spPr>
          <a:xfrm>
            <a:off x="0" y="1628800"/>
            <a:ext cx="8686800" cy="4695800"/>
          </a:xfrm>
        </p:spPr>
        <p:txBody>
          <a:bodyPr>
            <a:normAutofit/>
          </a:bodyPr>
          <a:lstStyle/>
          <a:p>
            <a:r>
              <a:rPr lang="es-CO" sz="1800" dirty="0" smtClean="0"/>
              <a:t>es químicamente el p</a:t>
            </a:r>
            <a:r>
              <a:rPr lang="es-CO" sz="1800" dirty="0" smtClean="0">
                <a:solidFill>
                  <a:schemeClr val="tx1">
                    <a:lumMod val="95000"/>
                    <a:lumOff val="5000"/>
                  </a:schemeClr>
                </a:solidFill>
              </a:rPr>
              <a:t>olímero</a:t>
            </a:r>
            <a:r>
              <a:rPr lang="es-CO" sz="1800" dirty="0" smtClean="0"/>
              <a:t> más simple. Se representa con su unidad repetitiva </a:t>
            </a:r>
            <a:r>
              <a:rPr lang="es-CO" sz="1800" strike="sngStrike" dirty="0" smtClean="0"/>
              <a:t>(</a:t>
            </a:r>
            <a:r>
              <a:rPr lang="es-CO" sz="1800" dirty="0" smtClean="0"/>
              <a:t>CH</a:t>
            </a:r>
            <a:r>
              <a:rPr lang="es-CO" sz="1800" baseline="-25000" dirty="0" smtClean="0"/>
              <a:t>2</a:t>
            </a:r>
            <a:r>
              <a:rPr lang="es-CO" sz="1800" dirty="0" smtClean="0"/>
              <a:t>-CH</a:t>
            </a:r>
            <a:r>
              <a:rPr lang="es-CO" sz="1800" baseline="-25000" dirty="0" smtClean="0"/>
              <a:t>2</a:t>
            </a:r>
            <a:r>
              <a:rPr lang="es-CO" sz="1800" strike="sngStrike" dirty="0" smtClean="0"/>
              <a:t>)</a:t>
            </a:r>
            <a:r>
              <a:rPr lang="es-CO" sz="1800" baseline="-25000" dirty="0" smtClean="0"/>
              <a:t>n</a:t>
            </a:r>
            <a:r>
              <a:rPr lang="es-CO" sz="1800" dirty="0" smtClean="0"/>
              <a:t>. Por su alta producción mundial (aproximadamente 60 millones de </a:t>
            </a:r>
            <a:r>
              <a:rPr lang="es-CO" sz="1800" dirty="0" smtClean="0">
                <a:solidFill>
                  <a:schemeClr val="tx1">
                    <a:lumMod val="85000"/>
                    <a:lumOff val="15000"/>
                  </a:schemeClr>
                </a:solidFill>
              </a:rPr>
              <a:t>tonelada </a:t>
            </a:r>
            <a:r>
              <a:rPr lang="es-CO" sz="1800" dirty="0" smtClean="0"/>
              <a:t>son producidas anualmente (2005) alrededor del mundo) es también el más barato, siendo uno de los plásticos más comunes. Es químicamente inerte. Se obtiene de la polimerización del etileno (de fórmula química CH</a:t>
            </a:r>
            <a:r>
              <a:rPr lang="es-CO" sz="1800" baseline="-25000" dirty="0" smtClean="0"/>
              <a:t>2</a:t>
            </a:r>
            <a:r>
              <a:rPr lang="es-CO" sz="1800" dirty="0" smtClean="0"/>
              <a:t>=CH</a:t>
            </a:r>
            <a:r>
              <a:rPr lang="es-CO" sz="1800" baseline="-25000" dirty="0" smtClean="0"/>
              <a:t>2</a:t>
            </a:r>
          </a:p>
          <a:p>
            <a:endParaRPr lang="es-CO" sz="1800" baseline="-25000" dirty="0" smtClean="0"/>
          </a:p>
          <a:p>
            <a:r>
              <a:rPr lang="es-CO" sz="1800" baseline="-25000" dirty="0" smtClean="0"/>
              <a:t> </a:t>
            </a:r>
            <a:r>
              <a:rPr lang="es-CO" sz="1800" dirty="0" smtClean="0"/>
              <a:t> representa el 40% de la producción de los termoplásticos</a:t>
            </a:r>
          </a:p>
          <a:p>
            <a:endParaRPr lang="es-CO" sz="1800" baseline="-25000" dirty="0" smtClean="0"/>
          </a:p>
          <a:p>
            <a:r>
              <a:rPr lang="es-CO" sz="2000" baseline="-25000" dirty="0" smtClean="0"/>
              <a:t> </a:t>
            </a:r>
            <a:r>
              <a:rPr lang="es-CO" sz="2000" dirty="0" smtClean="0"/>
              <a:t> es translúcido ,resistente estable frente al ataque de gran numero de productos químicos                </a:t>
            </a:r>
          </a:p>
          <a:p>
            <a:r>
              <a:rPr lang="es-CO" sz="2000" dirty="0" smtClean="0"/>
              <a:t>                                  </a:t>
            </a:r>
          </a:p>
          <a:p>
            <a:r>
              <a:rPr lang="es-CO" sz="2000" baseline="-25000" dirty="0" smtClean="0"/>
              <a:t>                                              </a:t>
            </a:r>
          </a:p>
          <a:p>
            <a:r>
              <a:rPr lang="es-CO" sz="2000" baseline="-25000" dirty="0" smtClean="0"/>
              <a:t>      </a:t>
            </a:r>
          </a:p>
          <a:p>
            <a:endParaRPr lang="es-CO" sz="2000" baseline="-25000" dirty="0" smtClean="0"/>
          </a:p>
          <a:p>
            <a:endParaRPr lang="es-CO" sz="2000" baseline="-25000" dirty="0" smtClean="0"/>
          </a:p>
          <a:p>
            <a:endParaRPr lang="es-CO" sz="2000" baseline="-25000" dirty="0" smtClean="0"/>
          </a:p>
          <a:p>
            <a:endParaRPr lang="es-CO" sz="2000" baseline="-25000" dirty="0" smtClean="0"/>
          </a:p>
          <a:p>
            <a:endParaRPr lang="es-CO" sz="2000" baseline="-25000" dirty="0" smtClean="0"/>
          </a:p>
          <a:p>
            <a:endParaRPr lang="es-CO" sz="2000" baseline="-25000" dirty="0" smtClean="0"/>
          </a:p>
        </p:txBody>
      </p:sp>
      <p:cxnSp>
        <p:nvCxnSpPr>
          <p:cNvPr id="5" name="4 Conector recto de flecha"/>
          <p:cNvCxnSpPr/>
          <p:nvPr/>
        </p:nvCxnSpPr>
        <p:spPr>
          <a:xfrm rot="10800000" flipV="1">
            <a:off x="1331640" y="134076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539552" y="3212976"/>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611560" y="3573016"/>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827584" y="4509120"/>
            <a:ext cx="129614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 name="13 Imagen" descr="polifft.jpg"/>
          <p:cNvPicPr>
            <a:picLocks noChangeAspect="1"/>
          </p:cNvPicPr>
          <p:nvPr/>
        </p:nvPicPr>
        <p:blipFill>
          <a:blip r:embed="rId3" cstate="print"/>
          <a:stretch>
            <a:fillRect/>
          </a:stretch>
        </p:blipFill>
        <p:spPr>
          <a:xfrm>
            <a:off x="2411760" y="4509120"/>
            <a:ext cx="3528392" cy="1733550"/>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000" dirty="0" smtClean="0"/>
              <a:t>   polipropileno</a:t>
            </a:r>
            <a:br>
              <a:rPr lang="es-CO" sz="2000" dirty="0" smtClean="0"/>
            </a:br>
            <a:endParaRPr lang="es-CO" sz="2000" dirty="0"/>
          </a:p>
        </p:txBody>
      </p:sp>
      <p:sp>
        <p:nvSpPr>
          <p:cNvPr id="3" name="2 Marcador de contenido"/>
          <p:cNvSpPr>
            <a:spLocks noGrp="1"/>
          </p:cNvSpPr>
          <p:nvPr>
            <p:ph idx="1"/>
          </p:nvPr>
        </p:nvSpPr>
        <p:spPr/>
        <p:txBody>
          <a:bodyPr>
            <a:normAutofit/>
          </a:bodyPr>
          <a:lstStyle/>
          <a:p>
            <a:r>
              <a:rPr lang="es-CO" sz="2000" dirty="0" smtClean="0"/>
              <a:t>Representa el 20%   de la producción de los termoplásticos y se obtiene de la polimerización del propileno.</a:t>
            </a:r>
          </a:p>
          <a:p>
            <a:pPr>
              <a:buNone/>
            </a:pPr>
            <a:endParaRPr lang="es-CO" sz="2000" dirty="0"/>
          </a:p>
        </p:txBody>
      </p:sp>
      <p:cxnSp>
        <p:nvCxnSpPr>
          <p:cNvPr id="5" name="4 Conector recto de flecha"/>
          <p:cNvCxnSpPr/>
          <p:nvPr/>
        </p:nvCxnSpPr>
        <p:spPr>
          <a:xfrm rot="5400000">
            <a:off x="935596" y="1664804"/>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899592" y="2780928"/>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755576" y="3068960"/>
            <a:ext cx="4320480" cy="1200329"/>
          </a:xfrm>
          <a:prstGeom prst="rect">
            <a:avLst/>
          </a:prstGeom>
          <a:noFill/>
        </p:spPr>
        <p:txBody>
          <a:bodyPr wrap="square" rtlCol="0">
            <a:spAutoFit/>
          </a:bodyPr>
          <a:lstStyle/>
          <a:p>
            <a:r>
              <a:rPr lang="es-CO" dirty="0" smtClean="0"/>
              <a:t>Es un material translúcido         es químicamente inerte a  mayoría de agentes degradables                          es susceptible a las radiaciones ultravioleta.</a:t>
            </a:r>
            <a:endParaRPr lang="es-CO" dirty="0"/>
          </a:p>
        </p:txBody>
      </p:sp>
      <p:cxnSp>
        <p:nvCxnSpPr>
          <p:cNvPr id="10" name="9 Conector recto de flecha"/>
          <p:cNvCxnSpPr/>
          <p:nvPr/>
        </p:nvCxnSpPr>
        <p:spPr>
          <a:xfrm>
            <a:off x="3419872" y="3212976"/>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051720" y="3861048"/>
            <a:ext cx="12961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1691680" y="4509120"/>
            <a:ext cx="86409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5" name="14 Imagen" descr="eijyhg.bmp"/>
          <p:cNvPicPr>
            <a:picLocks noChangeAspect="1"/>
          </p:cNvPicPr>
          <p:nvPr/>
        </p:nvPicPr>
        <p:blipFill>
          <a:blip r:embed="rId3" cstate="print"/>
          <a:stretch>
            <a:fillRect/>
          </a:stretch>
        </p:blipFill>
        <p:spPr>
          <a:xfrm>
            <a:off x="3563888" y="4365104"/>
            <a:ext cx="2304256" cy="2304256"/>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dirty="0" smtClean="0"/>
              <a:t>Poliestireno </a:t>
            </a:r>
            <a:endParaRPr lang="es-CO" sz="2800" dirty="0"/>
          </a:p>
        </p:txBody>
      </p:sp>
      <p:sp>
        <p:nvSpPr>
          <p:cNvPr id="3" name="2 Marcador de contenido"/>
          <p:cNvSpPr>
            <a:spLocks noGrp="1"/>
          </p:cNvSpPr>
          <p:nvPr>
            <p:ph idx="1"/>
          </p:nvPr>
        </p:nvSpPr>
        <p:spPr/>
        <p:txBody>
          <a:bodyPr>
            <a:normAutofit/>
          </a:bodyPr>
          <a:lstStyle/>
          <a:p>
            <a:r>
              <a:rPr lang="es-CO" sz="2000" dirty="0" smtClean="0"/>
              <a:t>Constituya el 10% de los termoplásticos, se obtienen de la polimerización del Estreno </a:t>
            </a:r>
          </a:p>
          <a:p>
            <a:endParaRPr lang="es-CO" sz="2000" dirty="0" smtClean="0"/>
          </a:p>
        </p:txBody>
      </p:sp>
      <p:cxnSp>
        <p:nvCxnSpPr>
          <p:cNvPr id="5" name="4 Conector recto de flecha"/>
          <p:cNvCxnSpPr/>
          <p:nvPr/>
        </p:nvCxnSpPr>
        <p:spPr>
          <a:xfrm rot="5400000">
            <a:off x="1151620" y="1952836"/>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1079612" y="2888940"/>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39552" y="3140968"/>
            <a:ext cx="6904454" cy="646331"/>
          </a:xfrm>
          <a:prstGeom prst="rect">
            <a:avLst/>
          </a:prstGeom>
          <a:noFill/>
        </p:spPr>
        <p:txBody>
          <a:bodyPr wrap="none" rtlCol="0">
            <a:spAutoFit/>
          </a:bodyPr>
          <a:lstStyle/>
          <a:p>
            <a:r>
              <a:rPr lang="es-CO" dirty="0" smtClean="0"/>
              <a:t>No se altea por la humedad yes un buen aislante de la corriente eléctrica </a:t>
            </a:r>
          </a:p>
          <a:p>
            <a:r>
              <a:rPr lang="es-CO" dirty="0" smtClean="0"/>
              <a:t> </a:t>
            </a:r>
            <a:endParaRPr lang="es-CO" dirty="0"/>
          </a:p>
        </p:txBody>
      </p:sp>
      <p:cxnSp>
        <p:nvCxnSpPr>
          <p:cNvPr id="10" name="9 Conector recto de flecha"/>
          <p:cNvCxnSpPr/>
          <p:nvPr/>
        </p:nvCxnSpPr>
        <p:spPr>
          <a:xfrm rot="5400000">
            <a:off x="935596" y="3753036"/>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539552" y="4077072"/>
            <a:ext cx="8443337" cy="369332"/>
          </a:xfrm>
          <a:prstGeom prst="rect">
            <a:avLst/>
          </a:prstGeom>
          <a:noFill/>
        </p:spPr>
        <p:txBody>
          <a:bodyPr wrap="none" rtlCol="0">
            <a:spAutoFit/>
          </a:bodyPr>
          <a:lstStyle/>
          <a:p>
            <a:r>
              <a:rPr lang="es-CO" dirty="0" smtClean="0"/>
              <a:t>Se emplea en utensilios  desechables y en forma de espuma / en forma de espuma (icopor)</a:t>
            </a:r>
            <a:endParaRPr lang="es-CO" dirty="0"/>
          </a:p>
        </p:txBody>
      </p:sp>
      <p:pic>
        <p:nvPicPr>
          <p:cNvPr id="12" name="11 Imagen" descr="ioghl.bmp"/>
          <p:cNvPicPr>
            <a:picLocks noChangeAspect="1"/>
          </p:cNvPicPr>
          <p:nvPr/>
        </p:nvPicPr>
        <p:blipFill>
          <a:blip r:embed="rId3" cstate="print"/>
          <a:stretch>
            <a:fillRect/>
          </a:stretch>
        </p:blipFill>
        <p:spPr>
          <a:xfrm>
            <a:off x="1331640" y="4658205"/>
            <a:ext cx="2880320" cy="1939147"/>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dirty="0" smtClean="0"/>
              <a:t>termoestables</a:t>
            </a:r>
            <a:endParaRPr lang="es-CO" sz="2800" dirty="0"/>
          </a:p>
        </p:txBody>
      </p:sp>
      <p:sp>
        <p:nvSpPr>
          <p:cNvPr id="3" name="2 Marcador de contenido"/>
          <p:cNvSpPr>
            <a:spLocks noGrp="1"/>
          </p:cNvSpPr>
          <p:nvPr>
            <p:ph idx="1"/>
          </p:nvPr>
        </p:nvSpPr>
        <p:spPr>
          <a:xfrm>
            <a:off x="357158" y="1785926"/>
            <a:ext cx="8229600" cy="4389120"/>
          </a:xfrm>
        </p:spPr>
        <p:txBody>
          <a:bodyPr>
            <a:normAutofit fontScale="92500" lnSpcReduction="20000"/>
          </a:bodyPr>
          <a:lstStyle/>
          <a:p>
            <a:pPr>
              <a:buNone/>
            </a:pPr>
            <a:r>
              <a:rPr lang="es-CO" sz="1800" dirty="0" smtClean="0"/>
              <a:t>Se  diferencian de los termoplásticos</a:t>
            </a:r>
          </a:p>
          <a:p>
            <a:endParaRPr lang="es-CO" sz="1800" dirty="0" smtClean="0"/>
          </a:p>
          <a:p>
            <a:pPr>
              <a:buNone/>
            </a:pPr>
            <a:r>
              <a:rPr lang="es-CO" sz="1800" dirty="0" smtClean="0"/>
              <a:t>por encima de cierta temperatura se descomponen.</a:t>
            </a:r>
          </a:p>
          <a:p>
            <a:endParaRPr lang="es-CO" sz="1800" dirty="0" smtClean="0"/>
          </a:p>
          <a:p>
            <a:pPr>
              <a:buNone/>
            </a:pPr>
            <a:r>
              <a:rPr lang="es-CO" sz="1800" dirty="0" smtClean="0"/>
              <a:t>Estructuralmente son cadenas largas con conexiones cortas entre ellas formando un retículo</a:t>
            </a:r>
          </a:p>
          <a:p>
            <a:pPr>
              <a:buNone/>
            </a:pPr>
            <a:endParaRPr lang="es-CO" sz="1800" dirty="0" smtClean="0"/>
          </a:p>
          <a:p>
            <a:pPr>
              <a:buNone/>
            </a:pPr>
            <a:r>
              <a:rPr lang="es-CO" sz="1800" dirty="0" smtClean="0"/>
              <a:t>Los más empleaos son las resinas fenólicas, que constituyen el 35% e la producción.</a:t>
            </a:r>
          </a:p>
          <a:p>
            <a:pPr>
              <a:buNone/>
            </a:pPr>
            <a:endParaRPr lang="es-CO" sz="1800" dirty="0" smtClean="0"/>
          </a:p>
          <a:p>
            <a:r>
              <a:rPr lang="es-CO" sz="1900" dirty="0" smtClean="0"/>
              <a:t>Las resinas fenólicas según su campo de aplicación pueden ser clasificadas en tres grandes grupos:</a:t>
            </a:r>
          </a:p>
          <a:p>
            <a:r>
              <a:rPr lang="es-CO" sz="1900" dirty="0" smtClean="0"/>
              <a:t>Resinas fenólicas </a:t>
            </a:r>
            <a:r>
              <a:rPr lang="es-CO" sz="1900" b="1" i="1" dirty="0" smtClean="0"/>
              <a:t>técnicas</a:t>
            </a:r>
            <a:r>
              <a:rPr lang="es-CO" sz="1900" dirty="0" smtClean="0"/>
              <a:t> (RFT) se utilizan para: abrasivos, materiales de fricción, textil, fundición, filtros, lacas y adhesivos. </a:t>
            </a:r>
          </a:p>
          <a:p>
            <a:r>
              <a:rPr lang="es-CO" sz="1900" dirty="0" smtClean="0"/>
              <a:t>Resinas fenólicas para </a:t>
            </a:r>
            <a:r>
              <a:rPr lang="es-CO" sz="1900" b="1" i="1" dirty="0" smtClean="0"/>
              <a:t>madera y aislantes</a:t>
            </a:r>
            <a:r>
              <a:rPr lang="es-CO" sz="1900" dirty="0" smtClean="0"/>
              <a:t> (RFMA) tienen su campo de aplicación en: lanas minerales, impregnaciones, materiales de madera, espumas. </a:t>
            </a:r>
          </a:p>
          <a:p>
            <a:r>
              <a:rPr lang="es-CO" sz="1900" dirty="0" smtClean="0"/>
              <a:t>Resinas fenólicas para </a:t>
            </a:r>
            <a:r>
              <a:rPr lang="es-CO" sz="1900" b="1" i="1" dirty="0" smtClean="0"/>
              <a:t>polvos de moldeo</a:t>
            </a:r>
            <a:r>
              <a:rPr lang="es-CO" sz="1900" dirty="0" smtClean="0"/>
              <a:t> (PM), que son suministradores de las industrias eléctrica, automovilística y electrodoméstica. </a:t>
            </a:r>
          </a:p>
          <a:p>
            <a:pPr>
              <a:buNone/>
            </a:pPr>
            <a:endParaRPr lang="es-CO" sz="1900" dirty="0"/>
          </a:p>
        </p:txBody>
      </p:sp>
      <p:cxnSp>
        <p:nvCxnSpPr>
          <p:cNvPr id="5" name="4 Conector recto de flecha"/>
          <p:cNvCxnSpPr/>
          <p:nvPr/>
        </p:nvCxnSpPr>
        <p:spPr>
          <a:xfrm rot="5400000">
            <a:off x="1655676" y="245689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1655676" y="3032956"/>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5400000">
            <a:off x="1511660" y="3969060"/>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229600" cy="4389120"/>
          </a:xfrm>
        </p:spPr>
        <p:txBody>
          <a:bodyPr/>
          <a:lstStyle/>
          <a:p>
            <a:r>
              <a:rPr lang="es-CO" dirty="0" smtClean="0"/>
              <a:t>La Baquelita:</a:t>
            </a:r>
            <a:r>
              <a:rPr lang="es-CO" sz="1800" dirty="0" smtClean="0"/>
              <a:t> es empleada en la fabricación de manijas para utensilios de cocina, enchufes y objetos electrónicos en general.</a:t>
            </a:r>
          </a:p>
          <a:p>
            <a:endParaRPr lang="es-CO" sz="1800" dirty="0" smtClean="0"/>
          </a:p>
          <a:p>
            <a:endParaRPr lang="es-CO" sz="1800" b="1" dirty="0" smtClean="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19256" cy="504056"/>
          </a:xfrm>
        </p:spPr>
        <p:txBody>
          <a:bodyPr>
            <a:normAutofit fontScale="90000"/>
          </a:bodyPr>
          <a:lstStyle/>
          <a:p>
            <a:r>
              <a:rPr lang="es-CO" sz="2800" dirty="0" smtClean="0"/>
              <a:t/>
            </a:r>
            <a:br>
              <a:rPr lang="es-CO" sz="2800" dirty="0" smtClean="0"/>
            </a:br>
            <a:r>
              <a:rPr lang="es-CO" sz="2800" dirty="0" smtClean="0"/>
              <a:t/>
            </a:r>
            <a:br>
              <a:rPr lang="es-CO" sz="2800" dirty="0" smtClean="0"/>
            </a:br>
            <a:r>
              <a:rPr lang="es-CO" sz="2800" dirty="0" smtClean="0"/>
              <a:t/>
            </a:r>
            <a:br>
              <a:rPr lang="es-CO" sz="2800" dirty="0" smtClean="0"/>
            </a:br>
            <a:r>
              <a:rPr lang="es-CO" sz="2800" dirty="0" smtClean="0"/>
              <a:t/>
            </a:r>
            <a:br>
              <a:rPr lang="es-CO" sz="2800" dirty="0" smtClean="0"/>
            </a:br>
            <a:r>
              <a:rPr lang="es-CO" sz="2800" dirty="0" smtClean="0"/>
              <a:t/>
            </a:r>
            <a:br>
              <a:rPr lang="es-CO" sz="2800" dirty="0" smtClean="0"/>
            </a:br>
            <a:r>
              <a:rPr lang="es-CO" sz="2800" dirty="0" smtClean="0"/>
              <a:t>Elastómeros</a:t>
            </a:r>
            <a:endParaRPr lang="es-CO" sz="2800" dirty="0"/>
          </a:p>
        </p:txBody>
      </p:sp>
      <p:sp>
        <p:nvSpPr>
          <p:cNvPr id="3" name="2 Marcador de contenido"/>
          <p:cNvSpPr>
            <a:spLocks noGrp="1"/>
          </p:cNvSpPr>
          <p:nvPr>
            <p:ph idx="1"/>
          </p:nvPr>
        </p:nvSpPr>
        <p:spPr>
          <a:xfrm>
            <a:off x="457200" y="2204864"/>
            <a:ext cx="8229600" cy="4119736"/>
          </a:xfrm>
        </p:spPr>
        <p:txBody>
          <a:bodyPr>
            <a:normAutofit/>
          </a:bodyPr>
          <a:lstStyle/>
          <a:p>
            <a:r>
              <a:rPr lang="es-CO" sz="1800" dirty="0" smtClean="0"/>
              <a:t>Se caracterizan por su gran elasticidad. pueden ser termoplásticos o termoestables, según la manera como sean procesados.</a:t>
            </a:r>
          </a:p>
          <a:p>
            <a:endParaRPr lang="es-CO" sz="1800" dirty="0" smtClean="0"/>
          </a:p>
          <a:p>
            <a:endParaRPr lang="es-CO" sz="1800" dirty="0" smtClean="0"/>
          </a:p>
          <a:p>
            <a:pPr>
              <a:buNone/>
            </a:pPr>
            <a:r>
              <a:rPr lang="es-CO" sz="1800" dirty="0" smtClean="0"/>
              <a:t>Caucho natural           poliuretanos                                Neopreno</a:t>
            </a:r>
          </a:p>
        </p:txBody>
      </p:sp>
      <p:cxnSp>
        <p:nvCxnSpPr>
          <p:cNvPr id="5" name="4 Conector recto de flecha"/>
          <p:cNvCxnSpPr/>
          <p:nvPr/>
        </p:nvCxnSpPr>
        <p:spPr>
          <a:xfrm rot="5400000">
            <a:off x="1439652" y="1952836"/>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10800000" flipV="1">
            <a:off x="899592" y="2708920"/>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2879812" y="2960948"/>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860032" y="2636912"/>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 name="12 Imagen" descr="jhñ.bmp"/>
          <p:cNvPicPr>
            <a:picLocks noChangeAspect="1"/>
          </p:cNvPicPr>
          <p:nvPr/>
        </p:nvPicPr>
        <p:blipFill>
          <a:blip r:embed="rId3" cstate="print"/>
          <a:stretch>
            <a:fillRect/>
          </a:stretch>
        </p:blipFill>
        <p:spPr>
          <a:xfrm>
            <a:off x="899592" y="4653136"/>
            <a:ext cx="2274398" cy="1703603"/>
          </a:xfrm>
          <a:prstGeom prst="rect">
            <a:avLst/>
          </a:prstGeom>
        </p:spPr>
      </p:pic>
      <p:pic>
        <p:nvPicPr>
          <p:cNvPr id="16" name="15 Imagen" descr="ljjiojlñ}.jpg"/>
          <p:cNvPicPr>
            <a:picLocks noChangeAspect="1"/>
          </p:cNvPicPr>
          <p:nvPr/>
        </p:nvPicPr>
        <p:blipFill>
          <a:blip r:embed="rId4" cstate="print"/>
          <a:stretch>
            <a:fillRect/>
          </a:stretch>
        </p:blipFill>
        <p:spPr>
          <a:xfrm>
            <a:off x="3851920" y="4437112"/>
            <a:ext cx="2143125" cy="2143125"/>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dirty="0" smtClean="0"/>
              <a:t> caucho natural</a:t>
            </a:r>
            <a:endParaRPr lang="es-CO" sz="2800" dirty="0"/>
          </a:p>
        </p:txBody>
      </p:sp>
      <p:sp>
        <p:nvSpPr>
          <p:cNvPr id="3" name="2 Marcador de contenido"/>
          <p:cNvSpPr>
            <a:spLocks noGrp="1"/>
          </p:cNvSpPr>
          <p:nvPr>
            <p:ph idx="1"/>
          </p:nvPr>
        </p:nvSpPr>
        <p:spPr/>
        <p:txBody>
          <a:bodyPr>
            <a:normAutofit/>
          </a:bodyPr>
          <a:lstStyle/>
          <a:p>
            <a:pPr>
              <a:buNone/>
            </a:pPr>
            <a:r>
              <a:rPr lang="es-CO" sz="1800" dirty="0" smtClean="0"/>
              <a:t>se encuentran cómo látex exudado del tronco de algunas plantas como la </a:t>
            </a:r>
          </a:p>
          <a:p>
            <a:pPr>
              <a:buNone/>
            </a:pPr>
            <a:r>
              <a:rPr lang="es-CO" sz="2000" b="1" dirty="0" smtClean="0">
                <a:latin typeface="Bodoni MT Condensed" pitchFamily="18" charset="0"/>
              </a:rPr>
              <a:t>Helea basiliensis</a:t>
            </a:r>
            <a:r>
              <a:rPr lang="es-CO" sz="1800" dirty="0" smtClean="0"/>
              <a:t> </a:t>
            </a:r>
            <a:endParaRPr lang="es-CO" sz="2000" b="1" dirty="0" smtClean="0">
              <a:latin typeface="Bodoni MT Condensed" pitchFamily="18" charset="0"/>
            </a:endParaRPr>
          </a:p>
          <a:p>
            <a:pPr>
              <a:buNone/>
            </a:pPr>
            <a:r>
              <a:rPr lang="es-CO" sz="1800" dirty="0" smtClean="0">
                <a:latin typeface="Agency FB" pitchFamily="34" charset="0"/>
              </a:rPr>
              <a:t>                                                                 es un polímero de 2-metil – 1,3-butadieno o isopreno </a:t>
            </a:r>
          </a:p>
          <a:p>
            <a:pPr>
              <a:buNone/>
            </a:pPr>
            <a:r>
              <a:rPr lang="es-CO" sz="1800" dirty="0" smtClean="0">
                <a:latin typeface="Agency FB" pitchFamily="34" charset="0"/>
              </a:rPr>
              <a:t> </a:t>
            </a:r>
          </a:p>
          <a:p>
            <a:pPr>
              <a:buNone/>
            </a:pPr>
            <a:r>
              <a:rPr lang="es-CO" sz="1800" dirty="0" smtClean="0">
                <a:latin typeface="Agency FB" pitchFamily="34" charset="0"/>
              </a:rPr>
              <a:t>                                               </a:t>
            </a:r>
          </a:p>
          <a:p>
            <a:pPr>
              <a:buNone/>
            </a:pPr>
            <a:endParaRPr lang="es-CO" sz="1800" dirty="0" smtClean="0">
              <a:latin typeface="Agency FB" pitchFamily="34" charset="0"/>
            </a:endParaRPr>
          </a:p>
          <a:p>
            <a:pPr>
              <a:buNone/>
            </a:pPr>
            <a:endParaRPr lang="es-CO" sz="1800" dirty="0" smtClean="0">
              <a:latin typeface="Agency FB" pitchFamily="34" charset="0"/>
            </a:endParaRPr>
          </a:p>
          <a:p>
            <a:pPr>
              <a:buNone/>
            </a:pPr>
            <a:endParaRPr lang="es-CO" sz="1800" dirty="0" smtClean="0">
              <a:latin typeface="Agency FB" pitchFamily="34" charset="0"/>
            </a:endParaRPr>
          </a:p>
          <a:p>
            <a:pPr>
              <a:buNone/>
            </a:pPr>
            <a:r>
              <a:rPr lang="es-CO" sz="1800" dirty="0" smtClean="0">
                <a:latin typeface="Agency FB" pitchFamily="34" charset="0"/>
              </a:rPr>
              <a:t>                                        se somete a un proceso de vulcanización </a:t>
            </a:r>
          </a:p>
          <a:p>
            <a:pPr>
              <a:buNone/>
            </a:pPr>
            <a:endParaRPr lang="es-CO" sz="1800" dirty="0" smtClean="0">
              <a:latin typeface="Agency FB" pitchFamily="34" charset="0"/>
            </a:endParaRPr>
          </a:p>
          <a:p>
            <a:pPr>
              <a:buNone/>
            </a:pPr>
            <a:r>
              <a:rPr lang="es-CO" sz="1800" dirty="0" smtClean="0">
                <a:latin typeface="Agency FB" pitchFamily="34" charset="0"/>
              </a:rPr>
              <a:t>                   se utiliza para preparar adhesivos, guante para </a:t>
            </a:r>
            <a:r>
              <a:rPr lang="es-CO" sz="1800" dirty="0" err="1" smtClean="0">
                <a:latin typeface="Agency FB" pitchFamily="34" charset="0"/>
              </a:rPr>
              <a:t>cirugia</a:t>
            </a:r>
            <a:r>
              <a:rPr lang="es-CO" sz="1800" dirty="0" smtClean="0">
                <a:latin typeface="Agency FB" pitchFamily="34" charset="0"/>
              </a:rPr>
              <a:t> y llantas </a:t>
            </a:r>
            <a:endParaRPr lang="es-CO" sz="1800" dirty="0">
              <a:latin typeface="Agency FB" pitchFamily="34" charset="0"/>
            </a:endParaRPr>
          </a:p>
        </p:txBody>
      </p:sp>
      <p:cxnSp>
        <p:nvCxnSpPr>
          <p:cNvPr id="5" name="4 Conector recto de flecha"/>
          <p:cNvCxnSpPr/>
          <p:nvPr/>
        </p:nvCxnSpPr>
        <p:spPr>
          <a:xfrm>
            <a:off x="2699792" y="2924944"/>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1331640" y="1916832"/>
            <a:ext cx="1440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5400000">
            <a:off x="4968044" y="3176972"/>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9 Imagen" descr="bghjgjhp.bmp"/>
          <p:cNvPicPr>
            <a:picLocks noChangeAspect="1"/>
          </p:cNvPicPr>
          <p:nvPr/>
        </p:nvPicPr>
        <p:blipFill>
          <a:blip r:embed="rId3" cstate="print"/>
          <a:stretch>
            <a:fillRect/>
          </a:stretch>
        </p:blipFill>
        <p:spPr>
          <a:xfrm>
            <a:off x="611560" y="2636912"/>
            <a:ext cx="1371429" cy="1838095"/>
          </a:xfrm>
          <a:prstGeom prst="rect">
            <a:avLst/>
          </a:prstGeom>
        </p:spPr>
      </p:pic>
      <p:pic>
        <p:nvPicPr>
          <p:cNvPr id="11" name="10 Imagen" descr="jiejeñpeew.bmp"/>
          <p:cNvPicPr>
            <a:picLocks noChangeAspect="1"/>
          </p:cNvPicPr>
          <p:nvPr/>
        </p:nvPicPr>
        <p:blipFill>
          <a:blip r:embed="rId4" cstate="print"/>
          <a:stretch>
            <a:fillRect/>
          </a:stretch>
        </p:blipFill>
        <p:spPr>
          <a:xfrm>
            <a:off x="4499992" y="3429000"/>
            <a:ext cx="1152128" cy="1032943"/>
          </a:xfrm>
          <a:prstGeom prst="rect">
            <a:avLst/>
          </a:prstGeom>
        </p:spPr>
      </p:pic>
      <p:cxnSp>
        <p:nvCxnSpPr>
          <p:cNvPr id="13" name="12 Conector recto de flecha"/>
          <p:cNvCxnSpPr/>
          <p:nvPr/>
        </p:nvCxnSpPr>
        <p:spPr>
          <a:xfrm rot="10800000" flipV="1">
            <a:off x="3419872" y="4509120"/>
            <a:ext cx="115212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0800000" flipV="1">
            <a:off x="3131840" y="5085184"/>
            <a:ext cx="108012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1224136"/>
          </a:xfrm>
        </p:spPr>
        <p:txBody>
          <a:bodyPr>
            <a:scene3d>
              <a:camera prst="orthographicFront">
                <a:rot lat="600000" lon="18299978" rev="0"/>
              </a:camera>
              <a:lightRig rig="threePt" dir="t"/>
            </a:scene3d>
            <a:sp3d extrusionH="31750" contourW="44450">
              <a:bevelT w="158750" h="152400"/>
              <a:bevelB w="25400" h="88900"/>
            </a:sp3d>
          </a:bodyPr>
          <a:lstStyle/>
          <a:p>
            <a:r>
              <a:rPr lang="es-CO" dirty="0" smtClean="0"/>
              <a:t>  </a:t>
            </a:r>
            <a:r>
              <a:rPr lang="es-CO" dirty="0" smtClean="0">
                <a:solidFill>
                  <a:schemeClr val="accent6">
                    <a:lumMod val="75000"/>
                  </a:schemeClr>
                </a:solidFill>
              </a:rPr>
              <a:t>EL</a:t>
            </a:r>
            <a:r>
              <a:rPr lang="es-CO" dirty="0" smtClean="0"/>
              <a:t> </a:t>
            </a:r>
            <a:r>
              <a:rPr lang="es-CO" dirty="0" smtClean="0">
                <a:solidFill>
                  <a:schemeClr val="accent6">
                    <a:lumMod val="75000"/>
                  </a:schemeClr>
                </a:solidFill>
              </a:rPr>
              <a:t>PETRÓLEO</a:t>
            </a:r>
            <a:endParaRPr lang="es-CO" dirty="0">
              <a:solidFill>
                <a:schemeClr val="accent6">
                  <a:lumMod val="75000"/>
                </a:schemeClr>
              </a:solidFill>
            </a:endParaRPr>
          </a:p>
        </p:txBody>
      </p:sp>
      <p:pic>
        <p:nvPicPr>
          <p:cNvPr id="4" name="3 Marcador de contenido" descr="u1_petroleo11.jpg"/>
          <p:cNvPicPr>
            <a:picLocks noGrp="1" noChangeAspect="1"/>
          </p:cNvPicPr>
          <p:nvPr>
            <p:ph idx="1"/>
          </p:nvPr>
        </p:nvPicPr>
        <p:blipFill>
          <a:blip r:embed="rId4" cstate="print"/>
          <a:stretch>
            <a:fillRect/>
          </a:stretch>
        </p:blipFill>
        <p:spPr>
          <a:xfrm>
            <a:off x="3779912" y="1489689"/>
            <a:ext cx="5088468" cy="5368311"/>
          </a:xfrm>
        </p:spPr>
      </p:pic>
      <p:sp>
        <p:nvSpPr>
          <p:cNvPr id="7" name="6 CuadroTexto"/>
          <p:cNvSpPr txBox="1"/>
          <p:nvPr/>
        </p:nvSpPr>
        <p:spPr>
          <a:xfrm>
            <a:off x="179512" y="2132856"/>
            <a:ext cx="3992511" cy="1754326"/>
          </a:xfrm>
          <a:prstGeom prst="rect">
            <a:avLst/>
          </a:prstGeom>
          <a:noFill/>
        </p:spPr>
        <p:txBody>
          <a:bodyPr wrap="square" rtlCol="0">
            <a:spAutoFit/>
          </a:bodyPr>
          <a:lstStyle/>
          <a:p>
            <a:r>
              <a:rPr lang="es-CO" dirty="0" smtClean="0"/>
              <a:t>El  petróleo constituye una de las </a:t>
            </a:r>
          </a:p>
          <a:p>
            <a:r>
              <a:rPr lang="es-CO" dirty="0" smtClean="0"/>
              <a:t>Principales fuentes naturales de </a:t>
            </a:r>
          </a:p>
          <a:p>
            <a:r>
              <a:rPr lang="es-CO" dirty="0" smtClean="0"/>
              <a:t>Hidrocarburos ,los cuales son </a:t>
            </a:r>
          </a:p>
          <a:p>
            <a:r>
              <a:rPr lang="es-CO" dirty="0" smtClean="0"/>
              <a:t>Indispensables en la sociedad actual.</a:t>
            </a:r>
          </a:p>
          <a:p>
            <a:endParaRPr lang="es-CO" dirty="0" smtClean="0"/>
          </a:p>
          <a:p>
            <a:endParaRPr lang="es-CO" dirty="0"/>
          </a:p>
        </p:txBody>
      </p:sp>
      <p:sp>
        <p:nvSpPr>
          <p:cNvPr id="13313" name="Rectangle 1"/>
          <p:cNvSpPr>
            <a:spLocks noChangeArrowheads="1"/>
          </p:cNvSpPr>
          <p:nvPr/>
        </p:nvSpPr>
        <p:spPr bwMode="auto">
          <a:xfrm>
            <a:off x="0" y="3613538"/>
            <a:ext cx="356388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1600" b="0" i="0" u="none" strike="noStrike" cap="none" normalizeH="0" baseline="0" dirty="0" smtClean="0">
                <a:ln>
                  <a:noFill/>
                </a:ln>
                <a:solidFill>
                  <a:srgbClr val="003300"/>
                </a:solidFill>
                <a:effectLst/>
                <a:latin typeface="Comic Sans MS" pitchFamily="66" charset="0"/>
                <a:cs typeface="Arial" pitchFamily="34" charset="0"/>
              </a:rPr>
              <a:t>Es un líquido de color variable entre el ámbar y el negro, formado por hidrocarburos insolubles en agua. Es de aspecto aceitoso, olor fuerte, densidad comprendida entre 0.8 y 0.95. El significado etimológico de la palabra petróleo es </a:t>
            </a:r>
            <a:r>
              <a:rPr kumimoji="0" lang="es-CO" sz="1600" b="1" i="0" u="none" strike="noStrike" cap="none" normalizeH="0" baseline="0" dirty="0" smtClean="0">
                <a:ln>
                  <a:noFill/>
                </a:ln>
                <a:solidFill>
                  <a:srgbClr val="003300"/>
                </a:solidFill>
                <a:effectLst/>
                <a:latin typeface="Comic Sans MS" pitchFamily="66" charset="0"/>
                <a:cs typeface="Arial" pitchFamily="34" charset="0"/>
              </a:rPr>
              <a:t>aceite de piedra</a:t>
            </a:r>
            <a:r>
              <a:rPr kumimoji="0" lang="es-CO" sz="1600" b="0" i="0" u="none" strike="noStrike" cap="none" normalizeH="0" baseline="0" dirty="0" smtClean="0">
                <a:ln>
                  <a:noFill/>
                </a:ln>
                <a:solidFill>
                  <a:srgbClr val="003300"/>
                </a:solidFill>
                <a:effectLst/>
                <a:latin typeface="Comic Sans MS" pitchFamily="66" charset="0"/>
                <a:cs typeface="Arial" pitchFamily="34" charset="0"/>
              </a:rPr>
              <a:t> por encontrarse en yacimientos de roca sedimentada</a:t>
            </a:r>
            <a:r>
              <a:rPr kumimoji="0" lang="es-CO" sz="1200" b="0" i="0" u="none" strike="noStrike" cap="none" normalizeH="0" baseline="0" dirty="0" smtClean="0">
                <a:ln>
                  <a:noFill/>
                </a:ln>
                <a:solidFill>
                  <a:srgbClr val="003300"/>
                </a:solidFill>
                <a:effectLst/>
                <a:latin typeface="Comic Sans MS" pitchFamily="66" charset="0"/>
                <a:cs typeface="Arial" pitchFamily="34" charset="0"/>
              </a:rPr>
              <a:t>.</a:t>
            </a:r>
            <a:endParaRPr kumimoji="0" lang="es-CO"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sndAc>
      <p:stSnd>
        <p:snd r:embed="rId3" name="wind.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52704"/>
          </a:xfrm>
        </p:spPr>
        <p:txBody>
          <a:bodyPr/>
          <a:lstStyle/>
          <a:p>
            <a:r>
              <a:rPr lang="es-CO" dirty="0" smtClean="0"/>
              <a:t> </a:t>
            </a:r>
            <a:r>
              <a:rPr lang="es-CO" sz="2800" dirty="0" smtClean="0"/>
              <a:t>poliuretanos</a:t>
            </a:r>
            <a:endParaRPr lang="es-CO" dirty="0"/>
          </a:p>
        </p:txBody>
      </p:sp>
      <p:sp>
        <p:nvSpPr>
          <p:cNvPr id="3" name="2 Marcador de contenido"/>
          <p:cNvSpPr>
            <a:spLocks noGrp="1"/>
          </p:cNvSpPr>
          <p:nvPr>
            <p:ph idx="1"/>
          </p:nvPr>
        </p:nvSpPr>
        <p:spPr/>
        <p:txBody>
          <a:bodyPr>
            <a:normAutofit/>
          </a:bodyPr>
          <a:lstStyle/>
          <a:p>
            <a:pPr>
              <a:buNone/>
            </a:pPr>
            <a:r>
              <a:rPr lang="es-CO" sz="1800" dirty="0" smtClean="0"/>
              <a:t>son el 25% del total de la producción de elastómeros</a:t>
            </a:r>
          </a:p>
          <a:p>
            <a:pPr>
              <a:buNone/>
            </a:pPr>
            <a:endParaRPr lang="es-CO" sz="1800" dirty="0" smtClean="0"/>
          </a:p>
          <a:p>
            <a:pPr>
              <a:buNone/>
            </a:pPr>
            <a:r>
              <a:rPr lang="es-CO" sz="1800" dirty="0" smtClean="0"/>
              <a:t>    pueden ser empleaos como:            termoestables para la elaboración de espumas </a:t>
            </a:r>
          </a:p>
          <a:p>
            <a:pPr>
              <a:buNone/>
            </a:pPr>
            <a:r>
              <a:rPr lang="es-CO" sz="1800" dirty="0" smtClean="0"/>
              <a:t>                                                             para sillas  </a:t>
            </a:r>
          </a:p>
          <a:p>
            <a:pPr>
              <a:buNone/>
            </a:pPr>
            <a:endParaRPr lang="es-CO" sz="1800" dirty="0" smtClean="0"/>
          </a:p>
          <a:p>
            <a:pPr>
              <a:buNone/>
            </a:pPr>
            <a:r>
              <a:rPr lang="es-CO" sz="1800" dirty="0" smtClean="0"/>
              <a:t>                                                                termoplásticos en  aplicaciones biomédicas</a:t>
            </a:r>
          </a:p>
          <a:p>
            <a:pPr>
              <a:buNone/>
            </a:pPr>
            <a:r>
              <a:rPr lang="es-CO" sz="1800" dirty="0" smtClean="0"/>
              <a:t>                                                                     </a:t>
            </a:r>
            <a:endParaRPr lang="es-CO" sz="1800" dirty="0"/>
          </a:p>
        </p:txBody>
      </p:sp>
      <p:cxnSp>
        <p:nvCxnSpPr>
          <p:cNvPr id="5" name="4 Conector recto de flecha"/>
          <p:cNvCxnSpPr/>
          <p:nvPr/>
        </p:nvCxnSpPr>
        <p:spPr>
          <a:xfrm rot="5400000">
            <a:off x="1475656" y="1628800"/>
            <a:ext cx="2880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1511660" y="2384884"/>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angular"/>
          <p:cNvCxnSpPr/>
          <p:nvPr/>
        </p:nvCxnSpPr>
        <p:spPr>
          <a:xfrm flipV="1">
            <a:off x="3419872" y="2708920"/>
            <a:ext cx="504056" cy="14401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angular"/>
          <p:cNvCxnSpPr/>
          <p:nvPr/>
        </p:nvCxnSpPr>
        <p:spPr>
          <a:xfrm>
            <a:off x="3275856" y="2996952"/>
            <a:ext cx="864096" cy="7200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3275856" y="2852936"/>
            <a:ext cx="144016" cy="14401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400" dirty="0" smtClean="0"/>
              <a:t> Neopreno</a:t>
            </a:r>
            <a:endParaRPr lang="es-CO" sz="2400" dirty="0"/>
          </a:p>
        </p:txBody>
      </p:sp>
      <p:sp>
        <p:nvSpPr>
          <p:cNvPr id="3" name="2 Marcador de contenido"/>
          <p:cNvSpPr>
            <a:spLocks noGrp="1"/>
          </p:cNvSpPr>
          <p:nvPr>
            <p:ph idx="1"/>
          </p:nvPr>
        </p:nvSpPr>
        <p:spPr/>
        <p:txBody>
          <a:bodyPr>
            <a:normAutofit/>
          </a:bodyPr>
          <a:lstStyle/>
          <a:p>
            <a:pPr>
              <a:buNone/>
            </a:pPr>
            <a:r>
              <a:rPr lang="es-CO" sz="1800" dirty="0" smtClean="0"/>
              <a:t>es un sustituto  del caucho natural y debido a s altísima  resistencia a la degradación</a:t>
            </a:r>
          </a:p>
          <a:p>
            <a:pPr>
              <a:buNone/>
            </a:pPr>
            <a:r>
              <a:rPr lang="es-CO" sz="1800" dirty="0" smtClean="0"/>
              <a:t> y a la acción de disolventes y otros agentes químicos. </a:t>
            </a:r>
          </a:p>
          <a:p>
            <a:pPr>
              <a:buNone/>
            </a:pPr>
            <a:endParaRPr lang="es-CO" sz="1800" dirty="0" smtClean="0"/>
          </a:p>
          <a:p>
            <a:pPr>
              <a:buNone/>
            </a:pPr>
            <a:r>
              <a:rPr lang="es-CO" sz="1800" dirty="0" smtClean="0"/>
              <a:t>Se usa en la fabricación de artículos  para deportes acuáticos, en recubrimientos y contenedores de productos </a:t>
            </a:r>
            <a:r>
              <a:rPr lang="es-CO" sz="1800" dirty="0" err="1" smtClean="0"/>
              <a:t>quimicos</a:t>
            </a:r>
            <a:endParaRPr lang="es-CO" sz="1800" dirty="0"/>
          </a:p>
        </p:txBody>
      </p:sp>
      <p:cxnSp>
        <p:nvCxnSpPr>
          <p:cNvPr id="5" name="4 Conector recto de flecha"/>
          <p:cNvCxnSpPr/>
          <p:nvPr/>
        </p:nvCxnSpPr>
        <p:spPr>
          <a:xfrm rot="5400000">
            <a:off x="1079612" y="1880828"/>
            <a:ext cx="216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1007604" y="2744924"/>
            <a:ext cx="360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7 Imagen" descr="olkkd.jpg"/>
          <p:cNvPicPr>
            <a:picLocks noChangeAspect="1"/>
          </p:cNvPicPr>
          <p:nvPr/>
        </p:nvPicPr>
        <p:blipFill>
          <a:blip r:embed="rId3" cstate="print"/>
          <a:stretch>
            <a:fillRect/>
          </a:stretch>
        </p:blipFill>
        <p:spPr>
          <a:xfrm>
            <a:off x="827584" y="4149080"/>
            <a:ext cx="2592288" cy="2143125"/>
          </a:xfrm>
          <a:prstGeom prst="rect">
            <a:avLst/>
          </a:prstGeom>
        </p:spPr>
      </p:pic>
    </p:spTree>
  </p:cSld>
  <p:clrMapOvr>
    <a:masterClrMapping/>
  </p:clrMapOvr>
  <p:transition>
    <p:wipe/>
    <p:sndAc>
      <p:stSnd>
        <p:snd r:embed="rId2" name="wind.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800" smtClean="0"/>
              <a:t>Extrusión </a:t>
            </a:r>
            <a:endParaRPr lang="es-CO" sz="2800" dirty="0"/>
          </a:p>
        </p:txBody>
      </p:sp>
      <p:pic>
        <p:nvPicPr>
          <p:cNvPr id="6" name="5 Marcador de contenido" descr="hgjkjlk.gif"/>
          <p:cNvPicPr>
            <a:picLocks noGrp="1" noChangeAspect="1"/>
          </p:cNvPicPr>
          <p:nvPr>
            <p:ph idx="1"/>
          </p:nvPr>
        </p:nvPicPr>
        <p:blipFill>
          <a:blip r:embed="rId3" cstate="print"/>
          <a:stretch>
            <a:fillRect/>
          </a:stretch>
        </p:blipFill>
        <p:spPr>
          <a:xfrm>
            <a:off x="2190750" y="2682081"/>
            <a:ext cx="4762500" cy="2895600"/>
          </a:xfrm>
        </p:spPr>
      </p:pic>
      <p:cxnSp>
        <p:nvCxnSpPr>
          <p:cNvPr id="5" name="4 Conector recto de flecha"/>
          <p:cNvCxnSpPr/>
          <p:nvPr/>
        </p:nvCxnSpPr>
        <p:spPr>
          <a:xfrm>
            <a:off x="1259632" y="1844824"/>
            <a:ext cx="208823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rot lat="20099998" lon="2394000" rev="21299999"/>
              </a:camera>
              <a:lightRig rig="threePt" dir="t"/>
            </a:scene3d>
            <a:sp3d extrusionH="19050" contourW="44450">
              <a:bevelT w="25400" h="88900"/>
              <a:bevelB w="6350"/>
            </a:sp3d>
          </a:bodyPr>
          <a:lstStyle/>
          <a:p>
            <a:r>
              <a:rPr lang="es-CO" dirty="0" smtClean="0"/>
              <a:t>   </a:t>
            </a:r>
            <a:r>
              <a:rPr lang="es-CO" dirty="0" smtClean="0">
                <a:solidFill>
                  <a:schemeClr val="accent6">
                    <a:lumMod val="75000"/>
                  </a:schemeClr>
                </a:solidFill>
              </a:rPr>
              <a:t>ORIGEN</a:t>
            </a:r>
            <a:endParaRPr lang="es-CO" dirty="0">
              <a:solidFill>
                <a:schemeClr val="accent6">
                  <a:lumMod val="75000"/>
                </a:schemeClr>
              </a:solidFill>
            </a:endParaRPr>
          </a:p>
        </p:txBody>
      </p:sp>
      <p:sp>
        <p:nvSpPr>
          <p:cNvPr id="3" name="2 Marcador de contenido"/>
          <p:cNvSpPr>
            <a:spLocks noGrp="1"/>
          </p:cNvSpPr>
          <p:nvPr>
            <p:ph idx="1"/>
          </p:nvPr>
        </p:nvSpPr>
        <p:spPr/>
        <p:txBody>
          <a:bodyPr/>
          <a:lstStyle/>
          <a:p>
            <a:r>
              <a:rPr lang="es-CO" dirty="0" smtClean="0"/>
              <a:t>El petróleo es un combustible fósil que se formo hace  millones de años durante una largo proceso, en el cual, la </a:t>
            </a:r>
            <a:r>
              <a:rPr lang="es-CO" b="1" dirty="0" smtClean="0"/>
              <a:t>materia orgánica </a:t>
            </a:r>
            <a:r>
              <a:rPr lang="es-CO" dirty="0" smtClean="0"/>
              <a:t>(vegetal y </a:t>
            </a:r>
            <a:r>
              <a:rPr lang="es-CO" dirty="0" smtClean="0"/>
              <a:t>animal</a:t>
            </a:r>
            <a:r>
              <a:rPr lang="es-CO" dirty="0" smtClean="0"/>
              <a:t>, principalmente  de  origen marino). Se fue almacenando en cuencas de sedimentación de zonas costeras .</a:t>
            </a:r>
          </a:p>
          <a:p>
            <a:r>
              <a:rPr lang="es-CO" dirty="0" smtClean="0"/>
              <a:t>Estos depósitos fueron cubiertos por capas sucesivas de arena, arcilla y barro que, con el tiempo se endurecieron.</a:t>
            </a:r>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r>
              <a:rPr lang="es-CO" dirty="0" smtClean="0"/>
              <a:t>Bajo estas circunstancias, la degradación de la materia orgánica  ocurrió lentamente, debido principalmente por la  falta de oxigeno y gracias  a los microorganismos como las bacterias  anaeróbicas. sumand0 a la falta de oxigeno, las elevadas presiones  y temperaturas, dieron como resultado la formación del petróleo.</a:t>
            </a:r>
          </a:p>
          <a:p>
            <a:endParaRPr lang="es-CO" dirty="0" smtClean="0"/>
          </a:p>
          <a:p>
            <a:r>
              <a:rPr lang="es-CO" dirty="0" smtClean="0"/>
              <a:t>El petróleo en su estado natural se encuentra en las rocas  porosas de la corteza terrestre. Es una mezcla de hidrocarburos de diferentes pesos moleculares, en estado solido, liquido y gaseoso, además de pequeñas cantidades de azufre, nitrógeno y oxigeno.  </a:t>
            </a: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908720"/>
            <a:ext cx="8229600" cy="1143000"/>
          </a:xfrm>
        </p:spPr>
        <p:txBody>
          <a:bodyPr>
            <a:scene3d>
              <a:camera prst="orthographicFront">
                <a:rot lat="21299999" lon="3000000" rev="0"/>
              </a:camera>
              <a:lightRig rig="threePt" dir="t"/>
            </a:scene3d>
            <a:sp3d extrusionH="38100">
              <a:bevelT w="38100" h="101600"/>
              <a:bevelB w="19050" h="101600"/>
            </a:sp3d>
          </a:bodyPr>
          <a:lstStyle/>
          <a:p>
            <a:r>
              <a:rPr lang="es-CO" dirty="0" smtClean="0">
                <a:solidFill>
                  <a:srgbClr val="6D6D13"/>
                </a:solidFill>
              </a:rPr>
              <a:t> Datos de producción</a:t>
            </a:r>
            <a:endParaRPr lang="es-CO" dirty="0">
              <a:solidFill>
                <a:srgbClr val="6D6D13"/>
              </a:solidFill>
            </a:endParaRPr>
          </a:p>
        </p:txBody>
      </p:sp>
      <p:sp>
        <p:nvSpPr>
          <p:cNvPr id="5" name="4 Marcador de contenido"/>
          <p:cNvSpPr>
            <a:spLocks noGrp="1"/>
          </p:cNvSpPr>
          <p:nvPr>
            <p:ph idx="1"/>
          </p:nvPr>
        </p:nvSpPr>
        <p:spPr/>
        <p:txBody>
          <a:bodyPr/>
          <a:lstStyle/>
          <a:p>
            <a:pPr>
              <a:buNone/>
            </a:pPr>
            <a:r>
              <a:rPr lang="es-CO" dirty="0" smtClean="0"/>
              <a:t>    </a:t>
            </a:r>
            <a:r>
              <a:rPr lang="es-ES" dirty="0" smtClean="0"/>
              <a:t>En 1901, en las afueras de Beaumont, USA, se encontró el mayor pozo petrolero hasta entonces conocido, a 250 metros de profundidad que producía 75 000 barriles por día.</a:t>
            </a:r>
          </a:p>
          <a:p>
            <a:pPr>
              <a:buNone/>
            </a:pPr>
            <a:r>
              <a:rPr lang="es-ES" dirty="0" smtClean="0"/>
              <a:t>   En 1908 George Reynolds perfora con éxito dos pozos en Persia. </a:t>
            </a:r>
          </a:p>
          <a:p>
            <a:pPr>
              <a:buNone/>
            </a:pPr>
            <a:r>
              <a:rPr lang="es-ES" dirty="0" smtClean="0"/>
              <a:t>   En 1910, Weetman Pearson perfora un pozo petrolero en México, en las cercanías de Tampico con una producción diaria de 110 000 barriles  </a:t>
            </a:r>
            <a:endParaRPr lang="es-CO" dirty="0"/>
          </a:p>
        </p:txBody>
      </p:sp>
    </p:spTree>
  </p:cSld>
  <p:clrMapOvr>
    <a:masterClrMapping/>
  </p:clrMapOvr>
  <p:transition>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lstStyle/>
          <a:p>
            <a:r>
              <a:rPr lang="es-ES" dirty="0" smtClean="0"/>
              <a:t>En 1913 se perfora exitosamente el primer pozo productivo en Guanonoco, Venezuela y en 1921 se descubre el primer pozo de alta productividad en Los barrosos.</a:t>
            </a:r>
          </a:p>
          <a:p>
            <a:r>
              <a:rPr lang="es-ES" dirty="0" smtClean="0"/>
              <a:t>En 1927, perforando a 500 metros de profundidad se halla el primer pozo en Irak</a:t>
            </a:r>
          </a:p>
          <a:p>
            <a:r>
              <a:rPr lang="es-ES" dirty="0" smtClean="0"/>
              <a:t>En 1932 se inician las perforaciones en el Golfo Pérsico descubriéndose petróleo en Bahrein, Arabia Saudita, Kuwait…En 1960, se crea en Bagdad, con sede en Viena la OPEP (Organización de países exportadores y productores de Petróleo) formada inicialmente por Irán, Irak, Kuwait, Arabia Saudita y Venezuela. </a:t>
            </a:r>
            <a:endParaRPr lang="es-CO" dirty="0" smtClean="0"/>
          </a:p>
          <a:p>
            <a:endParaRPr lang="es-CO" dirty="0" smtClean="0"/>
          </a:p>
        </p:txBody>
      </p:sp>
    </p:spTree>
  </p:cSld>
  <p:clrMapOvr>
    <a:masterClrMapping/>
  </p:clrMapOvr>
  <p:transition>
    <p:wipe/>
    <p:sndAc>
      <p:stSnd>
        <p:snd r:embed="rId2"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3096344"/>
          </a:xfrm>
        </p:spPr>
        <p:txBody>
          <a:bodyPr/>
          <a:lstStyle/>
          <a:p>
            <a:r>
              <a:rPr lang="es-ES" dirty="0" smtClean="0"/>
              <a:t> En el mudo existen actualmente 33 grandes yacimientos petroleros de alta producción y 25 de ellos se encuentran en el Medio Oriente vale decir en un área inferior al 1 % de la superficie terrestre. </a:t>
            </a:r>
            <a:endParaRPr lang="es-CO" dirty="0"/>
          </a:p>
        </p:txBody>
      </p:sp>
    </p:spTree>
  </p:cSld>
  <p:clrMapOvr>
    <a:masterClrMapping/>
  </p:clrMapOvr>
  <p:transition>
    <p:wipe/>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lásico de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2555</TotalTime>
  <Words>2717</Words>
  <Application>Microsoft Office PowerPoint</Application>
  <PresentationFormat>Presentación en pantalla (4:3)</PresentationFormat>
  <Paragraphs>244</Paragraphs>
  <Slides>42</Slides>
  <Notes>2</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Flujo</vt:lpstr>
      <vt:lpstr>BIENVENIDOS </vt:lpstr>
      <vt:lpstr>INTRODUCCÓN </vt:lpstr>
      <vt:lpstr>   OBJETIVOS</vt:lpstr>
      <vt:lpstr>  EL PETRÓLEO</vt:lpstr>
      <vt:lpstr>   ORIGEN</vt:lpstr>
      <vt:lpstr>Diapositiva 6</vt:lpstr>
      <vt:lpstr> Datos de producción</vt:lpstr>
      <vt:lpstr>Diapositiva 8</vt:lpstr>
      <vt:lpstr>Diapositiva 9</vt:lpstr>
      <vt:lpstr>  Explotación</vt:lpstr>
      <vt:lpstr>Diapositiva 11</vt:lpstr>
      <vt:lpstr>Diapositiva 12</vt:lpstr>
      <vt:lpstr> REFINACIÓN</vt:lpstr>
      <vt:lpstr>Diapositiva 14</vt:lpstr>
      <vt:lpstr>Diapositiva 15</vt:lpstr>
      <vt:lpstr>Diapositiva 16</vt:lpstr>
      <vt:lpstr>Usos y aplicaciones de los derivados el petróleo</vt:lpstr>
      <vt:lpstr>Diapositiva 18</vt:lpstr>
      <vt:lpstr>Diapositiva 19</vt:lpstr>
      <vt:lpstr> gasolina </vt:lpstr>
      <vt:lpstr>Diapositiva 21</vt:lpstr>
      <vt:lpstr>Diapositiva 22</vt:lpstr>
      <vt:lpstr>Diapositiva 23</vt:lpstr>
      <vt:lpstr>Diapositiva 24</vt:lpstr>
      <vt:lpstr>Diapositiva 25</vt:lpstr>
      <vt:lpstr>Otros Derivados </vt:lpstr>
      <vt:lpstr>Los polímeros</vt:lpstr>
      <vt:lpstr>  Polimerización</vt:lpstr>
      <vt:lpstr>Diapositiva 29</vt:lpstr>
      <vt:lpstr>Diapositiva 30</vt:lpstr>
      <vt:lpstr>       clases de polímeros</vt:lpstr>
      <vt:lpstr>     Termoplásticos</vt:lpstr>
      <vt:lpstr>       polietileno</vt:lpstr>
      <vt:lpstr>   polipropileno </vt:lpstr>
      <vt:lpstr>Poliestireno </vt:lpstr>
      <vt:lpstr>termoestables</vt:lpstr>
      <vt:lpstr>Diapositiva 37</vt:lpstr>
      <vt:lpstr>     Elastómeros</vt:lpstr>
      <vt:lpstr> caucho natural</vt:lpstr>
      <vt:lpstr> poliuretanos</vt:lpstr>
      <vt:lpstr> Neopreno</vt:lpstr>
      <vt:lpstr>Extrusión </vt:lpstr>
    </vt:vector>
  </TitlesOfParts>
  <Company>SoftPack©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dc:title>
  <dc:creator>Usuario</dc:creator>
  <cp:lastModifiedBy>Flia Pava M</cp:lastModifiedBy>
  <cp:revision>224</cp:revision>
  <dcterms:created xsi:type="dcterms:W3CDTF">2010-10-11T13:29:29Z</dcterms:created>
  <dcterms:modified xsi:type="dcterms:W3CDTF">2010-11-09T00:04:54Z</dcterms:modified>
</cp:coreProperties>
</file>