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7" r:id="rId3"/>
    <p:sldId id="258" r:id="rId4"/>
    <p:sldId id="260" r:id="rId5"/>
    <p:sldId id="281" r:id="rId6"/>
    <p:sldId id="261" r:id="rId7"/>
    <p:sldId id="262" r:id="rId8"/>
    <p:sldId id="290" r:id="rId9"/>
    <p:sldId id="263" r:id="rId10"/>
    <p:sldId id="265" r:id="rId11"/>
    <p:sldId id="264" r:id="rId12"/>
    <p:sldId id="291" r:id="rId13"/>
    <p:sldId id="266" r:id="rId14"/>
    <p:sldId id="267" r:id="rId15"/>
    <p:sldId id="269" r:id="rId16"/>
    <p:sldId id="292" r:id="rId17"/>
    <p:sldId id="270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3" r:id="rId27"/>
    <p:sldId id="278" r:id="rId28"/>
    <p:sldId id="280" r:id="rId29"/>
    <p:sldId id="282" r:id="rId30"/>
    <p:sldId id="284" r:id="rId31"/>
    <p:sldId id="294" r:id="rId32"/>
    <p:sldId id="285" r:id="rId33"/>
    <p:sldId id="288" r:id="rId34"/>
    <p:sldId id="295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35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6822-D891-46CC-AB40-F200AD1D2D36}" type="datetimeFigureOut">
              <a:rPr lang="es-CO" smtClean="0"/>
              <a:pPr/>
              <a:t>03/10/2012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0D63-09B8-4AAF-B085-A63E27D8D01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i="1" u="sng" dirty="0" smtClean="0"/>
              <a:t>alcoholes</a:t>
            </a:r>
            <a:endParaRPr lang="es-ES" sz="9600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1922" y="4149080"/>
            <a:ext cx="6141368" cy="23042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   Integrantes:</a:t>
            </a:r>
          </a:p>
          <a:p>
            <a:pPr marL="0" indent="0">
              <a:buNone/>
            </a:pPr>
            <a:r>
              <a:rPr lang="es-ES" sz="4400" dirty="0" smtClean="0"/>
              <a:t>                                Rafael Martínez </a:t>
            </a:r>
          </a:p>
          <a:p>
            <a:pPr marL="0" indent="0">
              <a:buNone/>
            </a:pPr>
            <a:r>
              <a:rPr lang="es-ES" sz="4400" dirty="0"/>
              <a:t> </a:t>
            </a:r>
            <a:r>
              <a:rPr lang="es-ES" sz="4400" dirty="0" smtClean="0"/>
              <a:t>                               Romario </a:t>
            </a:r>
            <a:r>
              <a:rPr lang="es-ES" sz="4400" dirty="0" err="1" smtClean="0"/>
              <a:t>M</a:t>
            </a:r>
            <a:r>
              <a:rPr lang="es-ES" sz="4400" dirty="0" err="1" smtClean="0"/>
              <a:t>enco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dirty="0"/>
              <a:t> </a:t>
            </a:r>
            <a:r>
              <a:rPr lang="es-ES" sz="4400" dirty="0" smtClean="0"/>
              <a:t>                               Rafael </a:t>
            </a:r>
            <a:r>
              <a:rPr lang="es-ES" sz="4400" dirty="0" smtClean="0"/>
              <a:t>Herrera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dirty="0"/>
              <a:t> </a:t>
            </a:r>
            <a:r>
              <a:rPr lang="es-ES" sz="4400" dirty="0" smtClean="0"/>
              <a:t>                               Jorge </a:t>
            </a:r>
            <a:r>
              <a:rPr lang="es-ES" sz="4400" dirty="0" smtClean="0"/>
              <a:t>Navarro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dirty="0"/>
              <a:t> </a:t>
            </a:r>
            <a:r>
              <a:rPr lang="es-ES" sz="4400" dirty="0" smtClean="0"/>
              <a:t>                               Camila Andrea </a:t>
            </a:r>
            <a:r>
              <a:rPr lang="es-ES" sz="4400" dirty="0" err="1" smtClean="0"/>
              <a:t>P</a:t>
            </a:r>
            <a:r>
              <a:rPr lang="es-ES" sz="4400" dirty="0" err="1" smtClean="0"/>
              <a:t>erez</a:t>
            </a:r>
            <a:r>
              <a:rPr lang="es-ES" sz="4400" dirty="0" smtClean="0"/>
              <a:t>   </a:t>
            </a:r>
            <a:endParaRPr lang="es-ES" sz="4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362822" cy="396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087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4 Marcador de contenido" descr="al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7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s-CO" sz="4800" b="1" u="sng" dirty="0"/>
              <a:t>Número de grupos —OH presentes: </a:t>
            </a:r>
            <a:endParaRPr lang="es-CO" sz="4400" u="sng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95536" y="134880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/>
              <a:t>según </a:t>
            </a:r>
            <a:r>
              <a:rPr lang="es-ES" sz="4400" dirty="0"/>
              <a:t>este parámetro tenemos, </a:t>
            </a:r>
            <a:r>
              <a:rPr lang="es-ES" sz="4400" dirty="0" smtClean="0"/>
              <a:t> alcoholes </a:t>
            </a:r>
            <a:r>
              <a:rPr lang="es-ES" sz="4400" dirty="0"/>
              <a:t>monovalentes o </a:t>
            </a:r>
            <a:r>
              <a:rPr lang="es-ES" sz="4400" dirty="0" smtClean="0"/>
              <a:t>monoles, </a:t>
            </a:r>
            <a:r>
              <a:rPr lang="es-ES" sz="4400" dirty="0"/>
              <a:t>dentro de los cuales están todos </a:t>
            </a:r>
            <a:r>
              <a:rPr lang="es-ES" sz="4400" dirty="0" smtClean="0"/>
              <a:t> los </a:t>
            </a:r>
            <a:r>
              <a:rPr lang="es-ES" sz="4400" dirty="0"/>
              <a:t>ejemplos </a:t>
            </a:r>
            <a:r>
              <a:rPr lang="es-ES" sz="4400" dirty="0" smtClean="0"/>
              <a:t>mencionados anteriormente </a:t>
            </a:r>
            <a:r>
              <a:rPr lang="es-ES" sz="4400" dirty="0"/>
              <a:t>y alcoholes divalentes o </a:t>
            </a:r>
            <a:r>
              <a:rPr lang="es-ES" sz="4400" dirty="0" smtClean="0"/>
              <a:t> glicoles      , caracterizados por </a:t>
            </a:r>
            <a:r>
              <a:rPr lang="es-ES" sz="4400" dirty="0"/>
              <a:t>dos grupos —OH: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4" y="-34971"/>
            <a:ext cx="8856983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9441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56612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Figura 4. El glicol y la glicerina son alcoholes</a:t>
            </a:r>
          </a:p>
          <a:p>
            <a:r>
              <a:rPr lang="es-CO" sz="2800" dirty="0" smtClean="0"/>
              <a:t>poli funcionales </a:t>
            </a:r>
            <a:r>
              <a:rPr lang="es-CO" sz="2800" dirty="0"/>
              <a:t>muy empleados en la fabricación</a:t>
            </a:r>
          </a:p>
          <a:p>
            <a:r>
              <a:rPr lang="es-CO" sz="2800" dirty="0"/>
              <a:t>de productos farmacéuticos y cosméticos.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O" b="1" u="sng" dirty="0"/>
              <a:t>Propiedades físicas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219" y="1628800"/>
            <a:ext cx="8963472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3600" dirty="0" smtClean="0"/>
              <a:t>OH</a:t>
            </a:r>
            <a:r>
              <a:rPr lang="es-CO" sz="3600" dirty="0"/>
              <a:t>—, </a:t>
            </a:r>
            <a:r>
              <a:rPr lang="es-CO" sz="3600" dirty="0" smtClean="0"/>
              <a:t>tiene un </a:t>
            </a:r>
            <a:r>
              <a:rPr lang="es-CO" sz="3600" dirty="0"/>
              <a:t>comportamiento similar al del agua. </a:t>
            </a:r>
            <a:r>
              <a:rPr lang="es-CO" sz="3600" dirty="0" smtClean="0"/>
              <a:t>Así, las </a:t>
            </a:r>
            <a:r>
              <a:rPr lang="es-CO" sz="3600" dirty="0"/>
              <a:t>moléculas de los alcoholes también forman puentes de hidrógeno, </a:t>
            </a:r>
            <a:r>
              <a:rPr lang="es-CO" sz="3600" dirty="0" smtClean="0"/>
              <a:t>como resultado </a:t>
            </a:r>
            <a:r>
              <a:rPr lang="es-CO" sz="3600" dirty="0"/>
              <a:t>de la polaridad que presentan. Esta polaridad es consecuencia </a:t>
            </a:r>
            <a:r>
              <a:rPr lang="es-CO" sz="3600" dirty="0" smtClean="0"/>
              <a:t>de la alta electronegatividad </a:t>
            </a:r>
            <a:r>
              <a:rPr lang="es-CO" sz="3600" dirty="0"/>
              <a:t>del oxígeno, que por tanto, constituye el polo </a:t>
            </a:r>
            <a:r>
              <a:rPr lang="es-CO" sz="3600" dirty="0" smtClean="0"/>
              <a:t>negativo de </a:t>
            </a:r>
            <a:r>
              <a:rPr lang="es-CO" sz="3600" dirty="0"/>
              <a:t>la molécula, mientras que el hidrógeno es el polo positivo</a:t>
            </a:r>
            <a:r>
              <a:rPr lang="es-CO" sz="3600" dirty="0" smtClean="0"/>
              <a:t>. </a:t>
            </a:r>
            <a:endParaRPr lang="es-CO" sz="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 descr="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2968" cy="666936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608512"/>
          </a:xfrm>
        </p:spPr>
        <p:txBody>
          <a:bodyPr>
            <a:normAutofit/>
          </a:bodyPr>
          <a:lstStyle/>
          <a:p>
            <a:r>
              <a:rPr lang="es-ES" dirty="0"/>
              <a:t>Una segunda consecuencia de la polaridad de las moléculas de los alcoholes se relaciona con el </a:t>
            </a:r>
            <a:r>
              <a:rPr lang="es-ES" dirty="0" smtClean="0"/>
              <a:t>punto de </a:t>
            </a:r>
            <a:r>
              <a:rPr lang="es-ES" dirty="0"/>
              <a:t>ebullición, cuyo valor es mayor que el de los hidrocarburos de peso molecular equivalente </a:t>
            </a:r>
            <a:r>
              <a:rPr lang="es-ES" dirty="0" smtClean="0"/>
              <a:t>Sin </a:t>
            </a:r>
            <a:r>
              <a:rPr lang="es-ES" dirty="0"/>
              <a:t>embargo, el grado de ramificación de la cadena principal también afecta el valor del punto </a:t>
            </a:r>
            <a:r>
              <a:rPr lang="es-ES" dirty="0" smtClean="0"/>
              <a:t>de ebullición</a:t>
            </a:r>
            <a:r>
              <a:rPr lang="es-ES" dirty="0"/>
              <a:t>: al aumentar las ramificaciones, desciende el punto de ebullición.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35696" y="836712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u="sng" dirty="0"/>
              <a:t>punto de ebullición</a:t>
            </a:r>
          </a:p>
        </p:txBody>
      </p:sp>
    </p:spTree>
    <p:extLst>
      <p:ext uri="{BB962C8B-B14F-4D97-AF65-F5344CB8AC3E}">
        <p14:creationId xmlns="" xmlns:p14="http://schemas.microsoft.com/office/powerpoint/2010/main" val="1636306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 descr="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91683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/>
              <a:t>En cuanto a los punto de ebullición, los valores ascienden proporcionalmente con el peso molecular para </a:t>
            </a:r>
            <a:r>
              <a:rPr lang="es-ES" sz="4400" dirty="0" smtClean="0"/>
              <a:t> alcoholes </a:t>
            </a:r>
            <a:r>
              <a:rPr lang="es-ES" sz="4400" dirty="0"/>
              <a:t>lineales superiores al propanol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91680" y="692696"/>
            <a:ext cx="5116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u="sng" dirty="0"/>
              <a:t>punto de ebullición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 descr="alcol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7200" i="1" u="sng" dirty="0"/>
              <a:t>Los alcoholes </a:t>
            </a:r>
            <a:r>
              <a:rPr lang="es-CO" sz="7200" i="1" u="sng" dirty="0" smtClean="0"/>
              <a:t> </a:t>
            </a:r>
            <a:endParaRPr lang="es-CO" sz="7200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4400" dirty="0" smtClean="0"/>
              <a:t>Se caracterizan por </a:t>
            </a:r>
            <a:r>
              <a:rPr lang="es-CO" sz="4400" dirty="0"/>
              <a:t>la presencia del grupo funcional hidroxilo</a:t>
            </a:r>
          </a:p>
          <a:p>
            <a:pPr>
              <a:buNone/>
            </a:pPr>
            <a:r>
              <a:rPr lang="es-CO" sz="4400" dirty="0"/>
              <a:t>(OH), unido a un átomo de carbono, que a su vez hace parte de una </a:t>
            </a:r>
            <a:r>
              <a:rPr lang="es-CO" sz="4400" dirty="0" smtClean="0"/>
              <a:t>cadena hidrocarbonada</a:t>
            </a:r>
            <a:r>
              <a:rPr lang="es-CO" sz="4400" dirty="0"/>
              <a:t>, alifática y saturada. Esto implica que los carbonos de </a:t>
            </a:r>
            <a:r>
              <a:rPr lang="es-CO" sz="4400" dirty="0" smtClean="0"/>
              <a:t>la</a:t>
            </a:r>
            <a:endParaRPr lang="es-CO" sz="4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u="sng" dirty="0"/>
              <a:t>Acidez y basicidad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4000" dirty="0"/>
              <a:t>Los alcoholes se comportan como bases o ácidos débiles según el medio </a:t>
            </a:r>
            <a:r>
              <a:rPr lang="es-CO" sz="4000" dirty="0" smtClean="0"/>
              <a:t>en el </a:t>
            </a:r>
            <a:r>
              <a:rPr lang="es-CO" sz="4000" dirty="0"/>
              <a:t>que se encuentren, a través de procesos de ionización similares a los </a:t>
            </a:r>
            <a:r>
              <a:rPr lang="es-CO" sz="4000" dirty="0" smtClean="0"/>
              <a:t>que experimenta </a:t>
            </a:r>
            <a:r>
              <a:rPr lang="es-CO" sz="4000" dirty="0"/>
              <a:t>el agua. Como bases débiles, reaccionan de la siguiente </a:t>
            </a:r>
            <a:r>
              <a:rPr lang="es-CO" sz="4000" dirty="0" smtClean="0"/>
              <a:t>manera con </a:t>
            </a:r>
            <a:r>
              <a:rPr lang="es-CO" sz="4000" dirty="0"/>
              <a:t>ácidos fuertes: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4 Marcador de contenido" descr="al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33670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15" y="732249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Debido a las bajas tasas de disociación, los alcoholes, no reaccionan con</a:t>
            </a:r>
          </a:p>
          <a:p>
            <a:r>
              <a:rPr lang="es-ES" sz="4000" dirty="0"/>
              <a:t>bases débiles. Por el contrario, son muy reactivos frente a bases fuertes,</a:t>
            </a:r>
          </a:p>
          <a:p>
            <a:r>
              <a:rPr lang="es-ES" sz="4000" dirty="0"/>
              <a:t>como los metales alcalinos (</a:t>
            </a:r>
            <a:r>
              <a:rPr lang="es-ES" sz="4000" dirty="0" smtClean="0"/>
              <a:t>Na2, </a:t>
            </a:r>
            <a:r>
              <a:rPr lang="es-ES" sz="4000" dirty="0"/>
              <a:t>K, etc.), los hidruros alcalinos (</a:t>
            </a:r>
            <a:r>
              <a:rPr lang="es-ES" sz="4000" dirty="0" smtClean="0"/>
              <a:t>como el </a:t>
            </a:r>
            <a:r>
              <a:rPr lang="es-ES" sz="4000" dirty="0"/>
              <a:t>NaH) y los reactivos de Grignard (RMgX, donde R es un radical </a:t>
            </a:r>
            <a:r>
              <a:rPr lang="es-ES" sz="4000" dirty="0" smtClean="0"/>
              <a:t>al-quilo </a:t>
            </a:r>
            <a:r>
              <a:rPr lang="es-ES" sz="4000" dirty="0"/>
              <a:t>y X </a:t>
            </a:r>
            <a:r>
              <a:rPr lang="es-ES" sz="4000" dirty="0" smtClean="0"/>
              <a:t>un halógeno</a:t>
            </a:r>
            <a:r>
              <a:rPr lang="es-ES" sz="4000" dirty="0"/>
              <a:t>).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u="sng" dirty="0"/>
              <a:t>Propiedades químicas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3600" dirty="0"/>
              <a:t>Los alcoholes son sustancias muy reactivas químicamente y sus </a:t>
            </a:r>
            <a:r>
              <a:rPr lang="es-CO" sz="3600" dirty="0" smtClean="0"/>
              <a:t>reacciones implican </a:t>
            </a:r>
            <a:r>
              <a:rPr lang="es-CO" sz="3600" dirty="0"/>
              <a:t>transformaciones sobre el grupo funcional, las </a:t>
            </a:r>
            <a:r>
              <a:rPr lang="es-CO" sz="3600" dirty="0" smtClean="0"/>
              <a:t>cuales pueden </a:t>
            </a:r>
            <a:r>
              <a:rPr lang="es-CO" sz="3600" dirty="0"/>
              <a:t>ser de dos tipos: aquellas que implican la ruptura del </a:t>
            </a:r>
            <a:r>
              <a:rPr lang="es-CO" sz="3600" dirty="0" smtClean="0"/>
              <a:t>enlace C—O </a:t>
            </a:r>
            <a:r>
              <a:rPr lang="es-CO" sz="3600" dirty="0"/>
              <a:t>y las que implican la ruptura del </a:t>
            </a:r>
            <a:r>
              <a:rPr lang="es-CO" sz="3600" dirty="0" smtClean="0"/>
              <a:t>enlace O—H</a:t>
            </a:r>
            <a:r>
              <a:rPr lang="es-CO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3800" b="1" u="sng" dirty="0" smtClean="0"/>
              <a:t>Reacción </a:t>
            </a:r>
            <a:r>
              <a:rPr lang="es-CO" sz="3800" b="1" u="sng" dirty="0"/>
              <a:t>con metales alcalinos</a:t>
            </a:r>
          </a:p>
          <a:p>
            <a:pPr marL="0" indent="0">
              <a:buNone/>
            </a:pPr>
            <a:r>
              <a:rPr lang="es-CO" sz="4000" dirty="0" smtClean="0"/>
              <a:t>ácidos </a:t>
            </a:r>
            <a:r>
              <a:rPr lang="es-CO" sz="4000" dirty="0"/>
              <a:t>débiles </a:t>
            </a:r>
            <a:r>
              <a:rPr lang="es-CO" sz="4000" dirty="0" smtClean="0"/>
              <a:t>en presencia </a:t>
            </a:r>
            <a:r>
              <a:rPr lang="es-CO" sz="4000" dirty="0"/>
              <a:t>de bases fuertes, como </a:t>
            </a:r>
            <a:r>
              <a:rPr lang="es-CO" sz="4000" dirty="0" smtClean="0"/>
              <a:t>los </a:t>
            </a:r>
            <a:r>
              <a:rPr lang="es-CO" sz="4000" dirty="0"/>
              <a:t>metales alcalinos </a:t>
            </a:r>
            <a:r>
              <a:rPr lang="es-CO" sz="4000" dirty="0" smtClean="0"/>
              <a:t>y algunos </a:t>
            </a:r>
            <a:r>
              <a:rPr lang="es-CO" sz="4000" dirty="0"/>
              <a:t>alcalinotérreos, que atraen fuertemente a </a:t>
            </a:r>
            <a:r>
              <a:rPr lang="es-CO" sz="4000" dirty="0" smtClean="0"/>
              <a:t>los protones</a:t>
            </a:r>
            <a:r>
              <a:rPr lang="es-CO" sz="4000" dirty="0"/>
              <a:t>. </a:t>
            </a:r>
            <a:r>
              <a:rPr lang="es-CO" sz="4000" dirty="0" smtClean="0"/>
              <a:t>Los productos </a:t>
            </a:r>
            <a:r>
              <a:rPr lang="es-CO" sz="4000" dirty="0"/>
              <a:t>de la reacción son hidrógeno y un compuesto </a:t>
            </a:r>
            <a:r>
              <a:rPr lang="es-CO" sz="4000" dirty="0" smtClean="0"/>
              <a:t>llamado alcóxido </a:t>
            </a:r>
            <a:r>
              <a:rPr lang="es-CO" sz="4000" dirty="0"/>
              <a:t>metálico. Los alcóxidos son bases fuertes que por </a:t>
            </a:r>
            <a:r>
              <a:rPr lang="es-CO" sz="4000" dirty="0" smtClean="0"/>
              <a:t>tratamiento con </a:t>
            </a:r>
            <a:r>
              <a:rPr lang="es-CO" sz="4000" dirty="0"/>
              <a:t>agua dan nuevamente el alcohol original e iones hidróxido. La </a:t>
            </a:r>
            <a:r>
              <a:rPr lang="es-CO" sz="4000" dirty="0" smtClean="0"/>
              <a:t>reacción </a:t>
            </a:r>
            <a:r>
              <a:rPr lang="es-CO" sz="4000" dirty="0"/>
              <a:t>general 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4168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2136339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Como se puede observar en esta reacción se produce la </a:t>
            </a:r>
            <a:r>
              <a:rPr lang="es-ES" sz="4000" dirty="0" smtClean="0"/>
              <a:t> ruptura </a:t>
            </a:r>
            <a:r>
              <a:rPr lang="es-ES" sz="4000" dirty="0"/>
              <a:t>del enlace O—H. Los alcoholes primarios son más </a:t>
            </a:r>
            <a:r>
              <a:rPr lang="es-ES" sz="4000" dirty="0" smtClean="0"/>
              <a:t> propensos </a:t>
            </a:r>
            <a:r>
              <a:rPr lang="es-ES" sz="4000" dirty="0"/>
              <a:t>a reaccionar de esta manera, mientras que los </a:t>
            </a:r>
            <a:r>
              <a:rPr lang="es-ES" sz="4000" dirty="0" smtClean="0"/>
              <a:t> secundarios </a:t>
            </a:r>
            <a:r>
              <a:rPr lang="es-ES" sz="4000" dirty="0"/>
              <a:t>y los terciarios son progresivamente menos </a:t>
            </a:r>
            <a:r>
              <a:rPr lang="es-ES" sz="4000" dirty="0" smtClean="0"/>
              <a:t> reactivos</a:t>
            </a:r>
            <a:r>
              <a:rPr lang="es-ES" sz="4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CO" b="1" u="sng" dirty="0" smtClean="0"/>
              <a:t>Esterificación</a:t>
            </a:r>
            <a:endParaRPr lang="es-CO" b="1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/>
              <a:t>Cuando un alcohol reacciona con un ácido, </a:t>
            </a:r>
            <a:r>
              <a:rPr lang="es-ES" sz="4000" dirty="0" smtClean="0"/>
              <a:t>generalmente orgánico </a:t>
            </a:r>
            <a:r>
              <a:rPr lang="es-ES" sz="4000" dirty="0"/>
              <a:t>o carboxílico, se forma agua y un  éster. </a:t>
            </a:r>
            <a:r>
              <a:rPr lang="es-ES" sz="4000" dirty="0" smtClean="0"/>
              <a:t>Aún cuando </a:t>
            </a:r>
            <a:r>
              <a:rPr lang="es-ES" sz="4000" dirty="0"/>
              <a:t>en un principio se pensó que esta reacción era </a:t>
            </a:r>
            <a:r>
              <a:rPr lang="es-ES" sz="4000" dirty="0" smtClean="0"/>
              <a:t>análoga </a:t>
            </a:r>
            <a:r>
              <a:rPr lang="es-ES" sz="4000" dirty="0"/>
              <a:t>a una neutralización ácido-base, </a:t>
            </a:r>
          </a:p>
          <a:p>
            <a:pPr marL="0" indent="0">
              <a:buNone/>
            </a:pPr>
            <a:r>
              <a:rPr lang="es-ES" sz="4000" dirty="0" smtClean="0"/>
              <a:t> </a:t>
            </a:r>
            <a:r>
              <a:rPr lang="es-ES" sz="4000" dirty="0"/>
              <a:t>Veamos el siguiente esquema: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7"/>
            <a:ext cx="3610744" cy="576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sz="4400" b="1" u="sng" dirty="0"/>
              <a:t>Deshidratación: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90872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Esta </a:t>
            </a:r>
            <a:r>
              <a:rPr lang="es-ES" sz="3200" dirty="0"/>
              <a:t>reacción implica la ruptura del enlace </a:t>
            </a:r>
            <a:r>
              <a:rPr lang="es-ES" sz="3200" dirty="0" smtClean="0"/>
              <a:t>   C—O </a:t>
            </a:r>
            <a:r>
              <a:rPr lang="es-ES" sz="3200" dirty="0"/>
              <a:t>y de un enlace C—H </a:t>
            </a:r>
            <a:r>
              <a:rPr lang="es-ES" sz="3200" dirty="0" smtClean="0"/>
              <a:t> vecino </a:t>
            </a:r>
            <a:r>
              <a:rPr lang="es-ES" sz="3200" dirty="0"/>
              <a:t>para formar el enlace doble </a:t>
            </a:r>
            <a:r>
              <a:rPr lang="es-ES" sz="3200" dirty="0" smtClean="0"/>
              <a:t>C= </a:t>
            </a:r>
            <a:r>
              <a:rPr lang="es-ES" sz="3200" dirty="0"/>
              <a:t>C, característico de alquenos, </a:t>
            </a:r>
            <a:r>
              <a:rPr lang="es-ES" sz="3200" dirty="0" smtClean="0"/>
              <a:t> con </a:t>
            </a:r>
            <a:r>
              <a:rPr lang="es-ES" sz="3200" dirty="0"/>
              <a:t>producción de una molécula de agua.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3265"/>
            <a:ext cx="8064896" cy="32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4866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CO" u="sng" dirty="0"/>
              <a:t>Importancia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836712"/>
            <a:ext cx="9144000" cy="61926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CO" sz="19200" dirty="0"/>
          </a:p>
          <a:p>
            <a:pPr>
              <a:buNone/>
            </a:pPr>
            <a:r>
              <a:rPr lang="es-CO" sz="19200" dirty="0" smtClean="0"/>
              <a:t> </a:t>
            </a:r>
            <a:r>
              <a:rPr lang="es-CO" sz="17600" dirty="0"/>
              <a:t>tienen </a:t>
            </a:r>
            <a:r>
              <a:rPr lang="es-CO" sz="17600" dirty="0" smtClean="0"/>
              <a:t> </a:t>
            </a:r>
            <a:r>
              <a:rPr lang="es-CO" sz="17600" dirty="0"/>
              <a:t>importancia en biología, puesto que la </a:t>
            </a:r>
            <a:r>
              <a:rPr lang="es-CO" sz="17600" dirty="0" smtClean="0"/>
              <a:t>función alcohol </a:t>
            </a:r>
            <a:r>
              <a:rPr lang="es-CO" sz="17600" dirty="0"/>
              <a:t>aparece en muchos compuestos relacionados con los sistemas </a:t>
            </a:r>
            <a:r>
              <a:rPr lang="es-CO" sz="17600" dirty="0" smtClean="0"/>
              <a:t>biológicos. </a:t>
            </a:r>
            <a:r>
              <a:rPr lang="es-CO" sz="17600" dirty="0"/>
              <a:t>por </a:t>
            </a:r>
            <a:r>
              <a:rPr lang="es-CO" sz="17600" dirty="0" smtClean="0"/>
              <a:t>ejemplo:  </a:t>
            </a:r>
            <a:r>
              <a:rPr lang="es-CO" sz="17600" dirty="0"/>
              <a:t>los azúcares, el colesterol, las </a:t>
            </a:r>
            <a:r>
              <a:rPr lang="es-CO" sz="17600" dirty="0" smtClean="0"/>
              <a:t>hormonas etc..</a:t>
            </a:r>
          </a:p>
          <a:p>
            <a:pPr>
              <a:buNone/>
            </a:pPr>
            <a:r>
              <a:rPr lang="es-CO" sz="17600" dirty="0" smtClean="0"/>
              <a:t> Los </a:t>
            </a:r>
            <a:r>
              <a:rPr lang="es-CO" sz="17600" dirty="0"/>
              <a:t>alcoholes también </a:t>
            </a:r>
            <a:r>
              <a:rPr lang="es-CO" sz="17600" dirty="0" smtClean="0"/>
              <a:t>aplicaciones </a:t>
            </a:r>
            <a:r>
              <a:rPr lang="es-CO" sz="17600" dirty="0"/>
              <a:t>industriales </a:t>
            </a:r>
            <a:r>
              <a:rPr lang="es-CO" sz="17600" dirty="0" smtClean="0"/>
              <a:t>y farmacéuticas, como </a:t>
            </a:r>
            <a:r>
              <a:rPr lang="es-CO" sz="17600" dirty="0"/>
              <a:t>veremos más adelante. </a:t>
            </a:r>
          </a:p>
          <a:p>
            <a:pPr>
              <a:buNone/>
            </a:pPr>
            <a:endParaRPr lang="es-CO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5400" b="1" u="sng" dirty="0" smtClean="0"/>
              <a:t>Oxidación</a:t>
            </a:r>
            <a:r>
              <a:rPr lang="es-CO" sz="5400" dirty="0" smtClean="0"/>
              <a:t>:</a:t>
            </a:r>
            <a:endParaRPr lang="es-CO" sz="6000" dirty="0"/>
          </a:p>
        </p:txBody>
      </p:sp>
      <p:sp>
        <p:nvSpPr>
          <p:cNvPr id="2" name="1 Rectángulo"/>
          <p:cNvSpPr/>
          <p:nvPr/>
        </p:nvSpPr>
        <p:spPr>
          <a:xfrm>
            <a:off x="251520" y="1412776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Las </a:t>
            </a:r>
            <a:r>
              <a:rPr lang="es-ES" sz="3200" dirty="0" smtClean="0"/>
              <a:t>de oxidación </a:t>
            </a:r>
            <a:r>
              <a:rPr lang="es-ES" sz="3200" dirty="0"/>
              <a:t>de alcoholes son muy </a:t>
            </a:r>
            <a:r>
              <a:rPr lang="es-ES" sz="3200" dirty="0" smtClean="0"/>
              <a:t>importantes </a:t>
            </a:r>
            <a:r>
              <a:rPr lang="es-ES" sz="3200" dirty="0"/>
              <a:t>pues son la base para la producción de compuestos </a:t>
            </a:r>
            <a:r>
              <a:rPr lang="es-ES" sz="3200" dirty="0" smtClean="0"/>
              <a:t>carboxílicos  (</a:t>
            </a:r>
            <a:r>
              <a:rPr lang="es-ES" sz="3200" dirty="0"/>
              <a:t>grupo funcional C =</a:t>
            </a:r>
            <a:r>
              <a:rPr lang="es-ES" sz="3200" dirty="0" smtClean="0"/>
              <a:t>O</a:t>
            </a:r>
            <a:r>
              <a:rPr lang="es-ES" sz="3200" dirty="0"/>
              <a:t>). La reacción opuesta (reducción) produce </a:t>
            </a:r>
            <a:r>
              <a:rPr lang="es-ES" sz="3200" dirty="0" smtClean="0"/>
              <a:t>alcoholes </a:t>
            </a:r>
            <a:r>
              <a:rPr lang="es-ES" sz="3200" dirty="0"/>
              <a:t>a partir de compuestos </a:t>
            </a:r>
            <a:r>
              <a:rPr lang="es-ES" sz="3200" dirty="0" smtClean="0"/>
              <a:t>carboxílicos. La </a:t>
            </a:r>
            <a:r>
              <a:rPr lang="es-ES" sz="3200" dirty="0"/>
              <a:t>oxidación de un alcohol primario produce inicialmente un aldehído y </a:t>
            </a:r>
            <a:r>
              <a:rPr lang="es-ES" sz="3200" dirty="0" smtClean="0"/>
              <a:t> luego </a:t>
            </a:r>
            <a:r>
              <a:rPr lang="es-ES" sz="3200" dirty="0"/>
              <a:t>un ácido carboxílico. Un alcohol secundario da lugar a una cetona, </a:t>
            </a:r>
            <a:r>
              <a:rPr lang="es-ES" sz="3200" dirty="0" smtClean="0"/>
              <a:t> mientras </a:t>
            </a:r>
            <a:r>
              <a:rPr lang="es-ES" sz="3200" dirty="0"/>
              <a:t>que uno terciario no se oxida.</a:t>
            </a:r>
          </a:p>
        </p:txBody>
      </p:sp>
    </p:spTree>
    <p:extLst>
      <p:ext uri="{BB962C8B-B14F-4D97-AF65-F5344CB8AC3E}">
        <p14:creationId xmlns="" xmlns:p14="http://schemas.microsoft.com/office/powerpoint/2010/main" val="1976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dirty="0"/>
              <a:t>agentes oxidantes </a:t>
            </a:r>
            <a:r>
              <a:rPr lang="es-ES" b="1" u="sng" dirty="0" smtClean="0"/>
              <a:t>suelen emplearse</a:t>
            </a:r>
            <a:endParaRPr lang="es-ES" b="1" u="sng" dirty="0"/>
          </a:p>
        </p:txBody>
      </p:sp>
      <p:sp>
        <p:nvSpPr>
          <p:cNvPr id="4" name="3 Rectángulo"/>
          <p:cNvSpPr/>
          <p:nvPr/>
        </p:nvSpPr>
        <p:spPr>
          <a:xfrm>
            <a:off x="809836" y="15567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/>
              <a:t>KMnO4/NaOH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915816" y="1571613"/>
            <a:ext cx="27969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/</a:t>
            </a:r>
            <a:r>
              <a:rPr lang="pt-BR" sz="2800" dirty="0" smtClean="0"/>
              <a:t>K2Cr2O7/H2SO4</a:t>
            </a:r>
            <a:endParaRPr lang="pt-BR" sz="2800" dirty="0"/>
          </a:p>
          <a:p>
            <a:r>
              <a:rPr lang="pt-BR" dirty="0"/>
              <a:t> 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1722"/>
            <a:ext cx="7776864" cy="47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56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907704" y="188640"/>
            <a:ext cx="476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 </a:t>
            </a:r>
            <a:r>
              <a:rPr lang="es-ES" sz="3600" b="1" u="sng" dirty="0" smtClean="0"/>
              <a:t>Obtención de alcoholes</a:t>
            </a:r>
            <a:endParaRPr lang="es-ES" sz="3600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8820472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5758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3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FABIOLA FONSECA\Documents\Scanned Documents\Digitalización de bienven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297" y="-43500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0062" y="3222591"/>
            <a:ext cx="7200800" cy="185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116" tIns="42058" rIns="84116" bIns="42058">
            <a:spAutoFit/>
          </a:bodyPr>
          <a:lstStyle/>
          <a:p>
            <a:r>
              <a:rPr lang="es-ES" sz="11500" b="1" dirty="0"/>
              <a:t>GRACIAS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62" y="476672"/>
            <a:ext cx="2133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06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Figura 2. De la misma forma que el alcohol etílico</a:t>
            </a:r>
          </a:p>
          <a:p>
            <a:r>
              <a:rPr lang="es-CO" sz="2800" dirty="0"/>
              <a:t>tiene innumerables aplicaciones </a:t>
            </a:r>
            <a:r>
              <a:rPr lang="es-CO" sz="2800" dirty="0" smtClean="0"/>
              <a:t>benéfica cas</a:t>
            </a:r>
            <a:r>
              <a:rPr lang="es-CO" sz="2800" dirty="0"/>
              <a:t>, su uso</a:t>
            </a:r>
          </a:p>
          <a:p>
            <a:r>
              <a:rPr lang="es-CO" sz="2800" dirty="0"/>
              <a:t>también puede causar dolorosas tragedias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u="sng" dirty="0" smtClean="0"/>
              <a:t>Nomenclatura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4000" dirty="0" smtClean="0"/>
              <a:t>Como </a:t>
            </a:r>
            <a:r>
              <a:rPr lang="es-CO" sz="4000" dirty="0"/>
              <a:t>vimos en las primeras unidades, los alcoholes se nombran añadiendo</a:t>
            </a:r>
          </a:p>
          <a:p>
            <a:pPr>
              <a:buNone/>
            </a:pPr>
            <a:r>
              <a:rPr lang="es-CO" sz="4000" dirty="0" smtClean="0"/>
              <a:t>    la </a:t>
            </a:r>
            <a:r>
              <a:rPr lang="es-CO" sz="4000" dirty="0"/>
              <a:t>terminación </a:t>
            </a:r>
            <a:r>
              <a:rPr lang="es-CO" sz="4000" b="1" dirty="0"/>
              <a:t>-</a:t>
            </a:r>
            <a:r>
              <a:rPr lang="es-CO" sz="4000" dirty="0"/>
              <a:t>ol al nombre del alcano correspondiente, es decir, del </a:t>
            </a:r>
            <a:r>
              <a:rPr lang="es-CO" sz="4000" dirty="0" smtClean="0"/>
              <a:t>grupo</a:t>
            </a:r>
            <a:r>
              <a:rPr lang="es-CO" sz="4000" b="1" dirty="0" smtClean="0"/>
              <a:t>  </a:t>
            </a:r>
            <a:r>
              <a:rPr lang="es-CO" sz="4000" dirty="0" smtClean="0"/>
              <a:t>R </a:t>
            </a:r>
            <a:r>
              <a:rPr lang="es-CO" sz="4000" dirty="0"/>
              <a:t>al cual esté unido el grupo OH—. </a:t>
            </a:r>
            <a:r>
              <a:rPr lang="es-CO" sz="4000" dirty="0" smtClean="0"/>
              <a:t> A </a:t>
            </a:r>
            <a:r>
              <a:rPr lang="es-CO" sz="4000" dirty="0"/>
              <a:t>modo de repaso, veamos algunos</a:t>
            </a:r>
          </a:p>
          <a:p>
            <a:pPr>
              <a:buNone/>
            </a:pPr>
            <a:r>
              <a:rPr lang="es-CO" sz="4000" dirty="0" smtClean="0"/>
              <a:t>  ejemplos</a:t>
            </a:r>
            <a:r>
              <a:rPr lang="es-CO" sz="4000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 descr="alcoh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s-CO" sz="7200" b="1" dirty="0" smtClean="0"/>
              <a:t>Clasificación</a:t>
            </a:r>
            <a:endParaRPr lang="es-CO" sz="7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/>
              <a:t>La </a:t>
            </a:r>
            <a:r>
              <a:rPr lang="es-ES" sz="4000" dirty="0" smtClean="0"/>
              <a:t>clasicación </a:t>
            </a:r>
            <a:r>
              <a:rPr lang="es-ES" sz="4000" dirty="0"/>
              <a:t>de los alcoholes se hace teniendo en cuenta dos </a:t>
            </a:r>
            <a:r>
              <a:rPr lang="es-ES" sz="4000" dirty="0" smtClean="0"/>
              <a:t>aspecto:</a:t>
            </a:r>
            <a:endParaRPr lang="es-CO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dirty="0"/>
              <a:t> </a:t>
            </a:r>
            <a:r>
              <a:rPr lang="es-ES" sz="4000" b="1" u="sng" dirty="0"/>
              <a:t>Posición del grupo —OH</a:t>
            </a:r>
            <a:r>
              <a:rPr lang="es-ES" sz="4000" dirty="0"/>
              <a:t>: los carbonos que portan el grupo OH se </a:t>
            </a:r>
            <a:r>
              <a:rPr lang="es-ES" sz="4000" dirty="0" smtClean="0"/>
              <a:t>clasifican </a:t>
            </a:r>
            <a:r>
              <a:rPr lang="es-ES" sz="4000" dirty="0"/>
              <a:t>en primarios, secundarios y terciarios, de acuerdo con el </a:t>
            </a:r>
          </a:p>
          <a:p>
            <a:pPr marL="0" indent="0">
              <a:buNone/>
            </a:pPr>
            <a:r>
              <a:rPr lang="es-ES" sz="4000" dirty="0"/>
              <a:t>número de carbonos a los que están unidos. Así, un carbono </a:t>
            </a:r>
            <a:r>
              <a:rPr lang="es-ES" sz="4000" dirty="0" smtClean="0"/>
              <a:t>primario </a:t>
            </a:r>
            <a:r>
              <a:rPr lang="es-ES" sz="4000" dirty="0"/>
              <a:t>está unido a un carbono, uno secundario, a dos carbonos y uno </a:t>
            </a:r>
            <a:r>
              <a:rPr lang="es-ES" sz="4000" dirty="0" smtClean="0"/>
              <a:t>terciario </a:t>
            </a:r>
            <a:r>
              <a:rPr lang="es-ES" sz="4000" dirty="0"/>
              <a:t>a tres carbonos. </a:t>
            </a:r>
          </a:p>
        </p:txBody>
      </p:sp>
    </p:spTree>
    <p:extLst>
      <p:ext uri="{BB962C8B-B14F-4D97-AF65-F5344CB8AC3E}">
        <p14:creationId xmlns="" xmlns:p14="http://schemas.microsoft.com/office/powerpoint/2010/main" val="2169253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cohol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8784976" cy="6857999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911</Words>
  <Application>Microsoft Office PowerPoint</Application>
  <PresentationFormat>Presentación en pantalla (4:3)</PresentationFormat>
  <Paragraphs>59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alcoholes</vt:lpstr>
      <vt:lpstr>Los alcoholes  </vt:lpstr>
      <vt:lpstr>Importancia</vt:lpstr>
      <vt:lpstr>Diapositiva 4</vt:lpstr>
      <vt:lpstr>Nomenclatura </vt:lpstr>
      <vt:lpstr>Diapositiva 6</vt:lpstr>
      <vt:lpstr>Clasificación</vt:lpstr>
      <vt:lpstr>Diapositiva 8</vt:lpstr>
      <vt:lpstr>Diapositiva 9</vt:lpstr>
      <vt:lpstr>Diapositiva 10</vt:lpstr>
      <vt:lpstr>Diapositiva 11</vt:lpstr>
      <vt:lpstr>Diapositiva 12</vt:lpstr>
      <vt:lpstr>Diapositiva 13</vt:lpstr>
      <vt:lpstr>Propiedades físicas</vt:lpstr>
      <vt:lpstr>Diapositiva 15</vt:lpstr>
      <vt:lpstr>Diapositiva 16</vt:lpstr>
      <vt:lpstr>Diapositiva 17</vt:lpstr>
      <vt:lpstr>Diapositiva 18</vt:lpstr>
      <vt:lpstr>Diapositiva 19</vt:lpstr>
      <vt:lpstr>Acidez y basicidad</vt:lpstr>
      <vt:lpstr>Diapositiva 21</vt:lpstr>
      <vt:lpstr>Diapositiva 22</vt:lpstr>
      <vt:lpstr>Propiedades químicas</vt:lpstr>
      <vt:lpstr>Diapositiva 24</vt:lpstr>
      <vt:lpstr>Diapositiva 25</vt:lpstr>
      <vt:lpstr>Diapositiva 26</vt:lpstr>
      <vt:lpstr>Esterificación</vt:lpstr>
      <vt:lpstr>Diapositiva 28</vt:lpstr>
      <vt:lpstr>Diapositiva 29</vt:lpstr>
      <vt:lpstr>Diapositiva 30</vt:lpstr>
      <vt:lpstr>agentes oxidantes suelen emplearse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Alcoholes, fenoles y éteres</dc:title>
  <dc:creator>Personal</dc:creator>
  <cp:lastModifiedBy>Usuario</cp:lastModifiedBy>
  <cp:revision>33</cp:revision>
  <dcterms:created xsi:type="dcterms:W3CDTF">2012-09-22T19:31:58Z</dcterms:created>
  <dcterms:modified xsi:type="dcterms:W3CDTF">2012-10-03T14:31:52Z</dcterms:modified>
</cp:coreProperties>
</file>